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6" r:id="rId49"/>
    <p:sldId id="305" r:id="rId50"/>
    <p:sldId id="307" r:id="rId51"/>
    <p:sldId id="308" r:id="rId52"/>
    <p:sldId id="309" r:id="rId53"/>
    <p:sldId id="310" r:id="rId54"/>
    <p:sldId id="311" r:id="rId55"/>
    <p:sldId id="312" r:id="rId56"/>
    <p:sldId id="313" r:id="rId57"/>
    <p:sldId id="314" r:id="rId58"/>
    <p:sldId id="315"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1/3/2020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1/3/2020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p:txBody>
          <a:bodyPr>
            <a:normAutofit/>
          </a:bodyPr>
          <a:lstStyle/>
          <a:p>
            <a:pPr marL="0" lvl="0" indent="0" algn="ctr">
              <a:buNone/>
            </a:pPr>
            <a:endParaRPr lang="en-US" sz="4800" dirty="0" smtClean="0">
              <a:solidFill>
                <a:schemeClr val="accent2">
                  <a:lumMod val="75000"/>
                </a:schemeClr>
              </a:solidFill>
            </a:endParaRPr>
          </a:p>
          <a:p>
            <a:pPr marL="0" indent="0" algn="ctr">
              <a:buNone/>
            </a:pPr>
            <a:r>
              <a:rPr lang="ar-IQ" sz="4800" b="1" dirty="0">
                <a:solidFill>
                  <a:schemeClr val="accent2">
                    <a:lumMod val="75000"/>
                  </a:schemeClr>
                </a:solidFill>
              </a:rPr>
              <a:t>تصنيف المدن </a:t>
            </a:r>
            <a:endParaRPr lang="en-US" sz="4800" dirty="0">
              <a:solidFill>
                <a:schemeClr val="accent2">
                  <a:lumMod val="75000"/>
                </a:schemeClr>
              </a:solidFill>
            </a:endParaRPr>
          </a:p>
          <a:p>
            <a:pPr marL="0" lvl="0" indent="0" algn="ctr">
              <a:buNone/>
            </a:pPr>
            <a:endParaRPr lang="en-US" sz="4800" dirty="0">
              <a:solidFill>
                <a:schemeClr val="accent2">
                  <a:lumMod val="75000"/>
                </a:schemeClr>
              </a:solidFill>
            </a:endParaRPr>
          </a:p>
        </p:txBody>
      </p:sp>
    </p:spTree>
    <p:extLst>
      <p:ext uri="{BB962C8B-B14F-4D97-AF65-F5344CB8AC3E}">
        <p14:creationId xmlns:p14="http://schemas.microsoft.com/office/powerpoint/2010/main" val="381887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248347"/>
            <a:ext cx="7911352" cy="4076253"/>
          </a:xfrm>
        </p:spPr>
        <p:txBody>
          <a:bodyPr>
            <a:normAutofit fontScale="92500" lnSpcReduction="10000"/>
          </a:bodyPr>
          <a:lstStyle/>
          <a:p>
            <a:pPr algn="r" rtl="1"/>
            <a:r>
              <a:rPr lang="ar-IQ" b="1" dirty="0"/>
              <a:t>اولا :- نظرية الدوائر المتداخلة ( المتراكزة )</a:t>
            </a:r>
            <a:endParaRPr lang="en-US" b="1" dirty="0"/>
          </a:p>
          <a:p>
            <a:pPr algn="r" rtl="1"/>
            <a:r>
              <a:rPr lang="ar-IQ" dirty="0"/>
              <a:t> </a:t>
            </a:r>
            <a:r>
              <a:rPr lang="ar-IQ" dirty="0" smtClean="0"/>
              <a:t>صاحب </a:t>
            </a:r>
            <a:r>
              <a:rPr lang="ar-IQ" dirty="0"/>
              <a:t>هذه النظرية ( أرنست برجس ) 1925</a:t>
            </a:r>
            <a:endParaRPr lang="en-US" dirty="0"/>
          </a:p>
          <a:p>
            <a:pPr algn="r" rtl="1"/>
            <a:r>
              <a:rPr lang="ar-IQ" dirty="0" smtClean="0"/>
              <a:t> </a:t>
            </a:r>
            <a:r>
              <a:rPr lang="ar-IQ" dirty="0"/>
              <a:t>منطوق النظرية هو ان المدينة تتوسع على شكل دوائر </a:t>
            </a:r>
            <a:r>
              <a:rPr lang="ar-IQ" dirty="0" smtClean="0"/>
              <a:t>متداخلة ( </a:t>
            </a:r>
            <a:r>
              <a:rPr lang="ar-IQ" dirty="0"/>
              <a:t>مشتركة </a:t>
            </a:r>
            <a:r>
              <a:rPr lang="ar-IQ" dirty="0" smtClean="0"/>
              <a:t>المركز ) وبصورة منتظمة .</a:t>
            </a:r>
            <a:endParaRPr lang="en-US" dirty="0"/>
          </a:p>
          <a:p>
            <a:pPr algn="r" rtl="1"/>
            <a:r>
              <a:rPr lang="ar-IQ" dirty="0"/>
              <a:t> </a:t>
            </a:r>
            <a:r>
              <a:rPr lang="ar-IQ" dirty="0" smtClean="0"/>
              <a:t>اوجد برجس </a:t>
            </a:r>
            <a:r>
              <a:rPr lang="ar-IQ" dirty="0"/>
              <a:t>خمسة مناطق دائرية ومنطقة انتقالية ( لاحظ الشكل 1 )</a:t>
            </a:r>
            <a:endParaRPr lang="en-US" dirty="0"/>
          </a:p>
          <a:p>
            <a:pPr marL="457200" indent="-457200" algn="r" rtl="1">
              <a:buFont typeface="+mj-lt"/>
              <a:buAutoNum type="arabicPeriod"/>
            </a:pPr>
            <a:r>
              <a:rPr lang="ar-IQ" dirty="0"/>
              <a:t> </a:t>
            </a:r>
            <a:r>
              <a:rPr lang="ar-IQ" dirty="0" smtClean="0"/>
              <a:t>المنطقة </a:t>
            </a:r>
            <a:r>
              <a:rPr lang="ar-IQ" dirty="0"/>
              <a:t>التجارية المركزية (</a:t>
            </a:r>
            <a:r>
              <a:rPr lang="en-US" dirty="0" smtClean="0"/>
              <a:t>CBD</a:t>
            </a:r>
            <a:r>
              <a:rPr lang="ar-IQ" dirty="0" smtClean="0"/>
              <a:t>)</a:t>
            </a:r>
          </a:p>
          <a:p>
            <a:pPr marL="457200" indent="-457200" algn="r" rtl="1">
              <a:buFont typeface="+mj-lt"/>
              <a:buAutoNum type="arabicPeriod"/>
            </a:pPr>
            <a:r>
              <a:rPr lang="ar-IQ" dirty="0"/>
              <a:t> </a:t>
            </a:r>
            <a:r>
              <a:rPr lang="ar-IQ" dirty="0" smtClean="0"/>
              <a:t> </a:t>
            </a:r>
            <a:r>
              <a:rPr lang="ar-IQ" dirty="0"/>
              <a:t>حافة </a:t>
            </a:r>
            <a:r>
              <a:rPr lang="en-US" dirty="0"/>
              <a:t>CBD </a:t>
            </a:r>
            <a:r>
              <a:rPr lang="ar-IQ" dirty="0"/>
              <a:t> ( تجارة الجملة والصناعات الخفيفة )</a:t>
            </a:r>
            <a:endParaRPr lang="en-US" dirty="0"/>
          </a:p>
          <a:p>
            <a:pPr marL="457200" indent="-457200" algn="r" rtl="1">
              <a:buFont typeface="+mj-lt"/>
              <a:buAutoNum type="arabicPeriod"/>
            </a:pPr>
            <a:r>
              <a:rPr lang="ar-IQ" dirty="0"/>
              <a:t> </a:t>
            </a:r>
            <a:r>
              <a:rPr lang="ar-IQ" dirty="0" smtClean="0"/>
              <a:t> منطقة </a:t>
            </a:r>
            <a:r>
              <a:rPr lang="ar-IQ" dirty="0"/>
              <a:t>انتقالية  </a:t>
            </a:r>
            <a:endParaRPr lang="en-US" dirty="0"/>
          </a:p>
          <a:p>
            <a:pPr marL="457200" indent="-457200" algn="r" rtl="1">
              <a:buFont typeface="+mj-lt"/>
              <a:buAutoNum type="arabicPeriod"/>
            </a:pPr>
            <a:r>
              <a:rPr lang="ar-IQ" dirty="0"/>
              <a:t> </a:t>
            </a:r>
            <a:r>
              <a:rPr lang="ar-IQ" dirty="0" smtClean="0"/>
              <a:t> منطقة </a:t>
            </a:r>
            <a:r>
              <a:rPr lang="ar-IQ" dirty="0"/>
              <a:t>دور العمال </a:t>
            </a:r>
            <a:endParaRPr lang="en-US" dirty="0"/>
          </a:p>
          <a:p>
            <a:pPr marL="457200" indent="-457200" algn="r" rtl="1">
              <a:buFont typeface="+mj-lt"/>
              <a:buAutoNum type="arabicPeriod"/>
            </a:pPr>
            <a:r>
              <a:rPr lang="ar-IQ" dirty="0"/>
              <a:t> </a:t>
            </a:r>
            <a:r>
              <a:rPr lang="ar-IQ" dirty="0" smtClean="0"/>
              <a:t> منطقة </a:t>
            </a:r>
            <a:r>
              <a:rPr lang="ar-IQ" dirty="0"/>
              <a:t>دور عالية النوعية </a:t>
            </a:r>
            <a:endParaRPr lang="en-US" dirty="0"/>
          </a:p>
          <a:p>
            <a:pPr marL="457200" indent="-457200" algn="r" rtl="1">
              <a:buFont typeface="+mj-lt"/>
              <a:buAutoNum type="arabicPeriod"/>
            </a:pPr>
            <a:r>
              <a:rPr lang="ar-IQ" dirty="0"/>
              <a:t> </a:t>
            </a:r>
            <a:r>
              <a:rPr lang="ar-IQ" dirty="0" smtClean="0"/>
              <a:t> ضواحي </a:t>
            </a:r>
            <a:r>
              <a:rPr lang="ar-IQ" dirty="0"/>
              <a:t>المدن </a:t>
            </a:r>
            <a:endParaRPr lang="en-US" dirty="0"/>
          </a:p>
          <a:p>
            <a:pPr algn="r" rtl="1"/>
            <a:endParaRPr lang="en-US" dirty="0"/>
          </a:p>
        </p:txBody>
      </p:sp>
      <p:sp>
        <p:nvSpPr>
          <p:cNvPr id="3" name="Title 2"/>
          <p:cNvSpPr>
            <a:spLocks noGrp="1"/>
          </p:cNvSpPr>
          <p:nvPr>
            <p:ph type="title"/>
          </p:nvPr>
        </p:nvSpPr>
        <p:spPr/>
        <p:txBody>
          <a:bodyPr/>
          <a:lstStyle/>
          <a:p>
            <a:r>
              <a:rPr lang="ar-IQ" sz="4800" dirty="0"/>
              <a:t>نظريات التركيب الداخلي </a:t>
            </a:r>
            <a:r>
              <a:rPr lang="ar-IQ" sz="4800" dirty="0" smtClean="0"/>
              <a:t>للمدن</a:t>
            </a:r>
            <a:endParaRPr lang="en-US" sz="4800" dirty="0"/>
          </a:p>
        </p:txBody>
      </p:sp>
    </p:spTree>
    <p:extLst>
      <p:ext uri="{BB962C8B-B14F-4D97-AF65-F5344CB8AC3E}">
        <p14:creationId xmlns:p14="http://schemas.microsoft.com/office/powerpoint/2010/main" val="1413713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gn="just" rtl="1">
              <a:buFont typeface="+mj-lt"/>
              <a:buAutoNum type="arabicPeriod"/>
            </a:pPr>
            <a:r>
              <a:rPr lang="ar-IQ" dirty="0"/>
              <a:t>نمو منتظم باتجاة الاطراف وبنفس الوقت السرعة في جميع الاتجاهات واهمل عاملي السطح والمناخ .</a:t>
            </a:r>
            <a:endParaRPr lang="en-US" dirty="0"/>
          </a:p>
          <a:p>
            <a:pPr marL="457200" lvl="0" indent="-457200" algn="just" rtl="1">
              <a:buFont typeface="+mj-lt"/>
              <a:buAutoNum type="arabicPeriod"/>
            </a:pPr>
            <a:r>
              <a:rPr lang="ar-IQ" dirty="0"/>
              <a:t> بنى نظريته على مدينة واحدة ونحن نعلم ان لكل مدينة خصوصيتها . </a:t>
            </a:r>
            <a:endParaRPr lang="en-US" dirty="0"/>
          </a:p>
          <a:p>
            <a:pPr marL="457200" lvl="0" indent="-457200" algn="just" rtl="1">
              <a:buFont typeface="+mj-lt"/>
              <a:buAutoNum type="arabicPeriod"/>
            </a:pPr>
            <a:r>
              <a:rPr lang="ar-IQ" dirty="0"/>
              <a:t>عينت النظرية موقع للصناعات الخفيفة في المنطقة الانتقالية الا انها اهملت الصناعات الثقيلة .</a:t>
            </a:r>
            <a:endParaRPr lang="en-US" dirty="0"/>
          </a:p>
          <a:p>
            <a:pPr marL="457200" lvl="0" indent="-457200" algn="just" rtl="1">
              <a:buFont typeface="+mj-lt"/>
              <a:buAutoNum type="arabicPeriod"/>
            </a:pPr>
            <a:r>
              <a:rPr lang="ar-IQ" dirty="0"/>
              <a:t>من النادر ان تاخذ المدينة شكلا هندسيا دائريا .</a:t>
            </a:r>
            <a:endParaRPr lang="en-US" dirty="0"/>
          </a:p>
          <a:p>
            <a:pPr marL="457200" lvl="0" indent="-457200" algn="just" rtl="1">
              <a:buFont typeface="+mj-lt"/>
              <a:buAutoNum type="arabicPeriod"/>
            </a:pPr>
            <a:r>
              <a:rPr lang="ar-IQ" dirty="0"/>
              <a:t> لم تراعي النظرية تطور وسائل وطرق النقل وزيادة عدد السكان  </a:t>
            </a:r>
            <a:r>
              <a:rPr lang="ar-IQ" dirty="0" smtClean="0"/>
              <a:t>           ( مدينة </a:t>
            </a:r>
            <a:r>
              <a:rPr lang="ar-IQ" dirty="0"/>
              <a:t>مشيغن مثالا </a:t>
            </a:r>
            <a:r>
              <a:rPr lang="ar-IQ" dirty="0" smtClean="0"/>
              <a:t>) .</a:t>
            </a:r>
            <a:endParaRPr lang="en-US" dirty="0"/>
          </a:p>
        </p:txBody>
      </p:sp>
      <p:sp>
        <p:nvSpPr>
          <p:cNvPr id="3" name="Title 2"/>
          <p:cNvSpPr>
            <a:spLocks noGrp="1"/>
          </p:cNvSpPr>
          <p:nvPr>
            <p:ph type="title"/>
          </p:nvPr>
        </p:nvSpPr>
        <p:spPr/>
        <p:txBody>
          <a:bodyPr/>
          <a:lstStyle/>
          <a:p>
            <a:r>
              <a:rPr lang="ar-IQ" sz="4800" dirty="0" smtClean="0"/>
              <a:t>الانتقادات التي وجهت للنظرية </a:t>
            </a:r>
            <a:endParaRPr lang="en-US" dirty="0"/>
          </a:p>
        </p:txBody>
      </p:sp>
    </p:spTree>
    <p:extLst>
      <p:ext uri="{BB962C8B-B14F-4D97-AF65-F5344CB8AC3E}">
        <p14:creationId xmlns:p14="http://schemas.microsoft.com/office/powerpoint/2010/main" val="733005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r" rtl="1"/>
            <a:r>
              <a:rPr lang="ar-IQ" dirty="0"/>
              <a:t>صاحب هذه النظرية ( هومر هويت ) 1939 وهي تستند الى افكار هارد 1903 الذي ميز نوعين من النمو الحضري </a:t>
            </a:r>
            <a:r>
              <a:rPr lang="ar-IQ" dirty="0" smtClean="0"/>
              <a:t>:-</a:t>
            </a:r>
            <a:endParaRPr lang="en-US" dirty="0"/>
          </a:p>
          <a:p>
            <a:pPr marL="457200" lvl="0" indent="-457200" algn="r" rtl="1">
              <a:buFont typeface="+mj-lt"/>
              <a:buAutoNum type="arabicPeriod"/>
            </a:pPr>
            <a:r>
              <a:rPr lang="ar-IQ" dirty="0"/>
              <a:t>النمو المحوري أي ان المدينة تتوسع من المركز نحو الخارج على امتداد خطوط المواصلات الرئيسة .</a:t>
            </a:r>
            <a:endParaRPr lang="en-US" dirty="0"/>
          </a:p>
          <a:p>
            <a:pPr marL="457200" lvl="0" indent="-457200" algn="r" rtl="1">
              <a:buFont typeface="+mj-lt"/>
              <a:buAutoNum type="arabicPeriod"/>
            </a:pPr>
            <a:r>
              <a:rPr lang="ar-IQ" dirty="0"/>
              <a:t> النمو المركزي أي ان المدينة تتوسع حول مركزها او المنطقة التجارية فيها ، وهذين النوعين يؤديان الى اتخاذ المدينة الشكل التجمعي او الاشعاعي .</a:t>
            </a:r>
            <a:endParaRPr lang="en-US" dirty="0"/>
          </a:p>
          <a:p>
            <a:pPr algn="r" rtl="1"/>
            <a:r>
              <a:rPr lang="ar-IQ" dirty="0"/>
              <a:t>في حين ان هومر هويت درس 64 مدينة ولاحظ ان سعرالايجار يعكس ثمن الارض ويؤثر في استعمالات الارض السكنية وترتيب هذه المناطق في قطاعات او أذرع تتشعب من مركز المدينة وتمتد على طول طرق المواصلات</a:t>
            </a:r>
            <a:endParaRPr lang="en-US" dirty="0"/>
          </a:p>
        </p:txBody>
      </p:sp>
      <p:sp>
        <p:nvSpPr>
          <p:cNvPr id="3" name="Title 2"/>
          <p:cNvSpPr>
            <a:spLocks noGrp="1"/>
          </p:cNvSpPr>
          <p:nvPr>
            <p:ph type="title"/>
          </p:nvPr>
        </p:nvSpPr>
        <p:spPr/>
        <p:txBody>
          <a:bodyPr/>
          <a:lstStyle/>
          <a:p>
            <a:r>
              <a:rPr lang="ar-IQ" dirty="0"/>
              <a:t>نظرية القطاعات </a:t>
            </a:r>
            <a:endParaRPr lang="en-US" dirty="0"/>
          </a:p>
        </p:txBody>
      </p:sp>
    </p:spTree>
    <p:extLst>
      <p:ext uri="{BB962C8B-B14F-4D97-AF65-F5344CB8AC3E}">
        <p14:creationId xmlns:p14="http://schemas.microsoft.com/office/powerpoint/2010/main" val="1040348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r" rtl="1"/>
            <a:r>
              <a:rPr lang="ar-IQ" dirty="0"/>
              <a:t>المناطق التي حددتها النظرية ( لاحظ الشكل 2 )</a:t>
            </a:r>
            <a:endParaRPr lang="en-US" dirty="0"/>
          </a:p>
          <a:p>
            <a:pPr marL="457200" lvl="0" indent="-457200" algn="r" rtl="1">
              <a:buFont typeface="+mj-lt"/>
              <a:buAutoNum type="arabicPeriod"/>
            </a:pPr>
            <a:r>
              <a:rPr lang="en-US" dirty="0"/>
              <a:t>CBD   </a:t>
            </a:r>
            <a:endParaRPr lang="ar-IQ" dirty="0" smtClean="0"/>
          </a:p>
          <a:p>
            <a:pPr marL="457200" lvl="0" indent="-457200" algn="r" rtl="1">
              <a:buFont typeface="+mj-lt"/>
              <a:buAutoNum type="arabicPeriod"/>
            </a:pPr>
            <a:r>
              <a:rPr lang="ar-IQ" dirty="0" smtClean="0"/>
              <a:t>  </a:t>
            </a:r>
            <a:r>
              <a:rPr lang="ar-IQ" dirty="0"/>
              <a:t>تجارة الجملة والصناعات الخفيفة </a:t>
            </a:r>
            <a:endParaRPr lang="en-US" dirty="0"/>
          </a:p>
          <a:p>
            <a:pPr marL="457200" indent="-457200" algn="r" rtl="1">
              <a:buFont typeface="+mj-lt"/>
              <a:buAutoNum type="arabicPeriod"/>
            </a:pPr>
            <a:r>
              <a:rPr lang="ar-IQ" dirty="0"/>
              <a:t> </a:t>
            </a:r>
            <a:r>
              <a:rPr lang="ar-IQ" dirty="0" smtClean="0"/>
              <a:t> دور </a:t>
            </a:r>
            <a:r>
              <a:rPr lang="ar-IQ" dirty="0"/>
              <a:t>واطئة </a:t>
            </a:r>
            <a:r>
              <a:rPr lang="ar-IQ" dirty="0" smtClean="0"/>
              <a:t>النوعية</a:t>
            </a:r>
          </a:p>
          <a:p>
            <a:pPr marL="457200" indent="-457200" algn="r" rtl="1">
              <a:buFont typeface="+mj-lt"/>
              <a:buAutoNum type="arabicPeriod"/>
            </a:pPr>
            <a:r>
              <a:rPr lang="ar-IQ" dirty="0" smtClean="0"/>
              <a:t>   </a:t>
            </a:r>
            <a:r>
              <a:rPr lang="ar-IQ" dirty="0"/>
              <a:t>دور متوسطة النوعية </a:t>
            </a:r>
            <a:endParaRPr lang="en-US" dirty="0"/>
          </a:p>
          <a:p>
            <a:pPr marL="457200" indent="-457200" algn="r" rtl="1">
              <a:buFont typeface="+mj-lt"/>
              <a:buAutoNum type="arabicPeriod"/>
            </a:pPr>
            <a:r>
              <a:rPr lang="ar-IQ" dirty="0"/>
              <a:t> </a:t>
            </a:r>
            <a:r>
              <a:rPr lang="ar-IQ" dirty="0" smtClean="0"/>
              <a:t>  دور </a:t>
            </a:r>
            <a:r>
              <a:rPr lang="ar-IQ" dirty="0"/>
              <a:t>عالية النوعية </a:t>
            </a:r>
            <a:endParaRPr lang="en-US" dirty="0"/>
          </a:p>
          <a:p>
            <a:pPr algn="r" rtl="1"/>
            <a:endParaRPr lang="en-US" dirty="0"/>
          </a:p>
        </p:txBody>
      </p:sp>
    </p:spTree>
    <p:extLst>
      <p:ext uri="{BB962C8B-B14F-4D97-AF65-F5344CB8AC3E}">
        <p14:creationId xmlns:p14="http://schemas.microsoft.com/office/powerpoint/2010/main" val="3734660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gn="just" rtl="1">
              <a:buFont typeface="+mj-lt"/>
              <a:buAutoNum type="arabicPeriod"/>
            </a:pPr>
            <a:r>
              <a:rPr lang="ar-IQ" dirty="0"/>
              <a:t> حللت الاستعمال السكني ولم تتطرق الى الاستعمالات الاخرى الا بشكل عرضي .</a:t>
            </a:r>
            <a:endParaRPr lang="en-US" dirty="0"/>
          </a:p>
          <a:p>
            <a:pPr marL="457200" lvl="0" indent="-457200" algn="just" rtl="1">
              <a:buFont typeface="+mj-lt"/>
              <a:buAutoNum type="arabicPeriod"/>
            </a:pPr>
            <a:r>
              <a:rPr lang="ar-IQ" dirty="0"/>
              <a:t> غموض الطريقة التي التي تتكون بوسطتها القطاعات المختلفة .</a:t>
            </a:r>
            <a:endParaRPr lang="en-US" dirty="0"/>
          </a:p>
          <a:p>
            <a:pPr marL="457200" lvl="0" indent="-457200" algn="just" rtl="1">
              <a:buFont typeface="+mj-lt"/>
              <a:buAutoNum type="arabicPeriod"/>
            </a:pPr>
            <a:r>
              <a:rPr lang="ar-IQ" dirty="0"/>
              <a:t> ليس بالضرورة ان تكون قطاعات منفصلة بل هناك تداخل .</a:t>
            </a:r>
            <a:endParaRPr lang="en-US" dirty="0"/>
          </a:p>
          <a:p>
            <a:pPr marL="457200" lvl="0" indent="-457200" algn="just" rtl="1">
              <a:buFont typeface="+mj-lt"/>
              <a:buAutoNum type="arabicPeriod"/>
            </a:pPr>
            <a:r>
              <a:rPr lang="ar-IQ" dirty="0"/>
              <a:t>لم تراع النظرية ظهور الضواحي خارج المدن .</a:t>
            </a:r>
            <a:endParaRPr lang="en-US" dirty="0"/>
          </a:p>
          <a:p>
            <a:pPr marL="457200" lvl="0" indent="-457200" algn="just" rtl="1">
              <a:buFont typeface="+mj-lt"/>
              <a:buAutoNum type="arabicPeriod"/>
            </a:pPr>
            <a:r>
              <a:rPr lang="ar-IQ" dirty="0"/>
              <a:t> اغفلت النظرية التدخل الحكومي في تغيير استعمالات الارض </a:t>
            </a:r>
            <a:r>
              <a:rPr lang="ar-IQ" dirty="0" smtClean="0"/>
              <a:t>.</a:t>
            </a:r>
            <a:endParaRPr lang="en-US" dirty="0" smtClean="0"/>
          </a:p>
          <a:p>
            <a:pPr marL="0" indent="0" algn="just" rtl="1">
              <a:buNone/>
            </a:pPr>
            <a:r>
              <a:rPr lang="ar-IQ" dirty="0" smtClean="0"/>
              <a:t>( مدينة بغداد مع الاشارة الى الانتقادات )</a:t>
            </a:r>
            <a:endParaRPr lang="en-US" dirty="0"/>
          </a:p>
        </p:txBody>
      </p:sp>
      <p:sp>
        <p:nvSpPr>
          <p:cNvPr id="3" name="Title 2"/>
          <p:cNvSpPr>
            <a:spLocks noGrp="1"/>
          </p:cNvSpPr>
          <p:nvPr>
            <p:ph type="title"/>
          </p:nvPr>
        </p:nvSpPr>
        <p:spPr/>
        <p:txBody>
          <a:bodyPr/>
          <a:lstStyle/>
          <a:p>
            <a:r>
              <a:rPr lang="ar-IQ" sz="4400" dirty="0" smtClean="0"/>
              <a:t>الانتقادات </a:t>
            </a:r>
            <a:r>
              <a:rPr lang="ar-IQ" sz="4400" dirty="0"/>
              <a:t>التي وجهت الى هذه النظرية </a:t>
            </a:r>
            <a:endParaRPr lang="en-US" sz="4400" dirty="0"/>
          </a:p>
        </p:txBody>
      </p:sp>
    </p:spTree>
    <p:extLst>
      <p:ext uri="{BB962C8B-B14F-4D97-AF65-F5344CB8AC3E}">
        <p14:creationId xmlns:p14="http://schemas.microsoft.com/office/powerpoint/2010/main" val="3228983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399"/>
            <a:ext cx="7745505" cy="4495801"/>
          </a:xfrm>
        </p:spPr>
        <p:txBody>
          <a:bodyPr>
            <a:normAutofit fontScale="92500" lnSpcReduction="20000"/>
          </a:bodyPr>
          <a:lstStyle/>
          <a:p>
            <a:pPr lvl="0" algn="r" rtl="1"/>
            <a:r>
              <a:rPr lang="ar-IQ" dirty="0"/>
              <a:t>صاحب هذه النظرية كل من هاريس واولمان 1945</a:t>
            </a:r>
            <a:endParaRPr lang="en-US" dirty="0"/>
          </a:p>
          <a:p>
            <a:pPr lvl="0" algn="r" rtl="1"/>
            <a:r>
              <a:rPr lang="ar-IQ" dirty="0"/>
              <a:t>المدينة تتكون من عدة انوية ذات خصائص اجتماعية واقتصادية بالاضافة الى </a:t>
            </a:r>
            <a:r>
              <a:rPr lang="en-US" dirty="0"/>
              <a:t>CBD </a:t>
            </a:r>
            <a:r>
              <a:rPr lang="ar-IQ" dirty="0"/>
              <a:t> سرعان ما تتوحد او تندمج لتكون مدينة متكاملة .</a:t>
            </a:r>
            <a:endParaRPr lang="en-US" dirty="0"/>
          </a:p>
          <a:p>
            <a:pPr lvl="0" algn="r" rtl="1"/>
            <a:r>
              <a:rPr lang="ar-IQ" dirty="0"/>
              <a:t>تتكون المدينة من </a:t>
            </a:r>
            <a:r>
              <a:rPr lang="ar-IQ" dirty="0" smtClean="0"/>
              <a:t> </a:t>
            </a:r>
            <a:r>
              <a:rPr lang="ar-IQ" dirty="0"/>
              <a:t>( لاحظ الشكل 3 )</a:t>
            </a:r>
            <a:endParaRPr lang="en-US" dirty="0"/>
          </a:p>
          <a:p>
            <a:pPr marL="457200" lvl="0" indent="-457200" algn="r" rtl="1">
              <a:buFont typeface="+mj-lt"/>
              <a:buAutoNum type="arabicPeriod"/>
            </a:pPr>
            <a:r>
              <a:rPr lang="en-US" dirty="0"/>
              <a:t> CBD </a:t>
            </a:r>
            <a:r>
              <a:rPr lang="ar-IQ" dirty="0"/>
              <a:t>.</a:t>
            </a:r>
            <a:endParaRPr lang="en-US" dirty="0"/>
          </a:p>
          <a:p>
            <a:pPr marL="457200" lvl="0" indent="-457200" algn="r" rtl="1">
              <a:buFont typeface="+mj-lt"/>
              <a:buAutoNum type="arabicPeriod"/>
            </a:pPr>
            <a:r>
              <a:rPr lang="ar-IQ" dirty="0"/>
              <a:t> تجارة الجملة والصناعات الخفيفة .</a:t>
            </a:r>
            <a:endParaRPr lang="en-US" dirty="0"/>
          </a:p>
          <a:p>
            <a:pPr marL="457200" lvl="0" indent="-457200" algn="r" rtl="1">
              <a:buFont typeface="+mj-lt"/>
              <a:buAutoNum type="arabicPeriod"/>
            </a:pPr>
            <a:r>
              <a:rPr lang="ar-IQ" dirty="0"/>
              <a:t> سكن واطئة النوعية</a:t>
            </a:r>
            <a:endParaRPr lang="en-US" dirty="0"/>
          </a:p>
          <a:p>
            <a:pPr marL="457200" lvl="0" indent="-457200" algn="r" rtl="1">
              <a:buFont typeface="+mj-lt"/>
              <a:buAutoNum type="arabicPeriod"/>
            </a:pPr>
            <a:r>
              <a:rPr lang="ar-IQ" dirty="0"/>
              <a:t> سكن متوسط النوعية </a:t>
            </a:r>
            <a:endParaRPr lang="en-US" dirty="0"/>
          </a:p>
          <a:p>
            <a:pPr marL="457200" lvl="0" indent="-457200" algn="r" rtl="1">
              <a:buFont typeface="+mj-lt"/>
              <a:buAutoNum type="arabicPeriod"/>
            </a:pPr>
            <a:r>
              <a:rPr lang="ar-IQ" dirty="0"/>
              <a:t> سكن عالي النوعية </a:t>
            </a:r>
            <a:endParaRPr lang="en-US" dirty="0"/>
          </a:p>
          <a:p>
            <a:pPr marL="457200" lvl="0" indent="-457200" algn="r" rtl="1">
              <a:buFont typeface="+mj-lt"/>
              <a:buAutoNum type="arabicPeriod"/>
            </a:pPr>
            <a:r>
              <a:rPr lang="ar-IQ" dirty="0"/>
              <a:t> صناعات ثقيلة </a:t>
            </a:r>
            <a:endParaRPr lang="en-US" dirty="0"/>
          </a:p>
          <a:p>
            <a:pPr marL="457200" lvl="0" indent="-457200" algn="r" rtl="1">
              <a:buFont typeface="+mj-lt"/>
              <a:buAutoNum type="arabicPeriod"/>
            </a:pPr>
            <a:r>
              <a:rPr lang="ar-IQ" dirty="0"/>
              <a:t> منطقة تجارية خارجية </a:t>
            </a:r>
            <a:endParaRPr lang="en-US" dirty="0"/>
          </a:p>
          <a:p>
            <a:pPr marL="457200" lvl="0" indent="-457200" algn="r" rtl="1">
              <a:buFont typeface="+mj-lt"/>
              <a:buAutoNum type="arabicPeriod"/>
            </a:pPr>
            <a:r>
              <a:rPr lang="ar-IQ" dirty="0"/>
              <a:t> ضواحي سكنية </a:t>
            </a:r>
            <a:endParaRPr lang="en-US" dirty="0"/>
          </a:p>
          <a:p>
            <a:pPr marL="457200" indent="-457200" algn="r" rtl="1">
              <a:buFont typeface="+mj-lt"/>
              <a:buAutoNum type="arabicPeriod"/>
            </a:pPr>
            <a:r>
              <a:rPr lang="ar-IQ" dirty="0"/>
              <a:t> ضواحي صناعي </a:t>
            </a:r>
            <a:endParaRPr lang="en-US" dirty="0"/>
          </a:p>
        </p:txBody>
      </p:sp>
      <p:sp>
        <p:nvSpPr>
          <p:cNvPr id="3" name="Title 2"/>
          <p:cNvSpPr>
            <a:spLocks noGrp="1"/>
          </p:cNvSpPr>
          <p:nvPr>
            <p:ph type="title"/>
          </p:nvPr>
        </p:nvSpPr>
        <p:spPr/>
        <p:txBody>
          <a:bodyPr/>
          <a:lstStyle/>
          <a:p>
            <a:pPr rtl="1"/>
            <a:r>
              <a:rPr lang="ar-IQ" dirty="0"/>
              <a:t>نظرية النوى </a:t>
            </a:r>
            <a:r>
              <a:rPr lang="ar-IQ" dirty="0" smtClean="0"/>
              <a:t>المتعددة</a:t>
            </a:r>
            <a:endParaRPr lang="en-US" dirty="0"/>
          </a:p>
        </p:txBody>
      </p:sp>
    </p:spTree>
    <p:extLst>
      <p:ext uri="{BB962C8B-B14F-4D97-AF65-F5344CB8AC3E}">
        <p14:creationId xmlns:p14="http://schemas.microsoft.com/office/powerpoint/2010/main" val="3373772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438400"/>
            <a:ext cx="8368553" cy="3687762"/>
          </a:xfrm>
        </p:spPr>
        <p:txBody>
          <a:bodyPr/>
          <a:lstStyle/>
          <a:p>
            <a:pPr marL="457200" lvl="0" indent="-457200" algn="just" rtl="1">
              <a:buFont typeface="+mj-lt"/>
              <a:buAutoNum type="arabicPeriod"/>
            </a:pPr>
            <a:r>
              <a:rPr lang="ar-IQ" dirty="0"/>
              <a:t>بعض الانشطة تتواجد في </a:t>
            </a:r>
            <a:r>
              <a:rPr lang="en-US" dirty="0"/>
              <a:t>CBD </a:t>
            </a:r>
            <a:r>
              <a:rPr lang="ar-IQ" dirty="0"/>
              <a:t> وهي ذات متطلبات خاصة ( تجارة المفرد ) </a:t>
            </a:r>
            <a:endParaRPr lang="en-US" dirty="0"/>
          </a:p>
          <a:p>
            <a:pPr marL="457200" lvl="0" indent="-457200" algn="just" rtl="1">
              <a:buFont typeface="+mj-lt"/>
              <a:buAutoNum type="arabicPeriod"/>
            </a:pPr>
            <a:r>
              <a:rPr lang="ar-IQ" dirty="0"/>
              <a:t>تجمعات تجارية في اماكن معينة للحصول على فائدة تكاملية ( </a:t>
            </a:r>
            <a:r>
              <a:rPr lang="ar-IQ" dirty="0" smtClean="0"/>
              <a:t>التجاذي الوظيفي </a:t>
            </a:r>
            <a:r>
              <a:rPr lang="ar-IQ" dirty="0"/>
              <a:t>)</a:t>
            </a:r>
            <a:endParaRPr lang="en-US" dirty="0"/>
          </a:p>
          <a:p>
            <a:pPr marL="457200" lvl="0" indent="-457200" algn="just" rtl="1">
              <a:buFont typeface="+mj-lt"/>
              <a:buAutoNum type="arabicPeriod"/>
            </a:pPr>
            <a:r>
              <a:rPr lang="ar-IQ" dirty="0"/>
              <a:t> عدم انسجام بعض الانشطة </a:t>
            </a:r>
            <a:endParaRPr lang="en-US" dirty="0"/>
          </a:p>
          <a:p>
            <a:pPr marL="457200" lvl="0" indent="-457200" algn="just" rtl="1">
              <a:buFont typeface="+mj-lt"/>
              <a:buAutoNum type="arabicPeriod"/>
            </a:pPr>
            <a:r>
              <a:rPr lang="ar-IQ" dirty="0"/>
              <a:t> ارتفاع معدلات الايجار واقيام الاراضي </a:t>
            </a:r>
            <a:endParaRPr lang="en-US" dirty="0"/>
          </a:p>
          <a:p>
            <a:pPr marL="457200" indent="-457200" algn="just" rtl="1">
              <a:buFont typeface="+mj-lt"/>
              <a:buAutoNum type="arabicPeriod"/>
            </a:pPr>
            <a:r>
              <a:rPr lang="ar-IQ" dirty="0"/>
              <a:t>لم تواجه النظرية اية انتقادات جديرة بالمتابعة والاهتمام الذي يؤثر في مصداقيتها</a:t>
            </a:r>
            <a:r>
              <a:rPr lang="en-US" dirty="0"/>
              <a:t>  </a:t>
            </a:r>
            <a:r>
              <a:rPr lang="ar-IQ" dirty="0"/>
              <a:t>(</a:t>
            </a:r>
            <a:r>
              <a:rPr lang="en-US" dirty="0"/>
              <a:t>   </a:t>
            </a:r>
            <a:r>
              <a:rPr lang="ar-IQ" dirty="0"/>
              <a:t>مدينة البصرة مثالا لذلك ) </a:t>
            </a:r>
            <a:endParaRPr lang="en-US" dirty="0"/>
          </a:p>
          <a:p>
            <a:pPr marL="457200" indent="-457200" algn="just" rtl="1">
              <a:buFont typeface="+mj-lt"/>
              <a:buAutoNum type="arabicPeriod"/>
            </a:pPr>
            <a:endParaRPr lang="en-US" dirty="0"/>
          </a:p>
        </p:txBody>
      </p:sp>
      <p:sp>
        <p:nvSpPr>
          <p:cNvPr id="3" name="Title 2"/>
          <p:cNvSpPr>
            <a:spLocks noGrp="1"/>
          </p:cNvSpPr>
          <p:nvPr>
            <p:ph type="title"/>
          </p:nvPr>
        </p:nvSpPr>
        <p:spPr/>
        <p:txBody>
          <a:bodyPr/>
          <a:lstStyle/>
          <a:p>
            <a:r>
              <a:rPr lang="ar-IQ" sz="4400" dirty="0"/>
              <a:t>العوامل المؤثرة في ظهور النوى المتعدد</a:t>
            </a:r>
            <a:endParaRPr lang="en-US" sz="4400" dirty="0"/>
          </a:p>
        </p:txBody>
      </p:sp>
    </p:spTree>
    <p:extLst>
      <p:ext uri="{BB962C8B-B14F-4D97-AF65-F5344CB8AC3E}">
        <p14:creationId xmlns:p14="http://schemas.microsoft.com/office/powerpoint/2010/main" val="38804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ar-IQ" dirty="0"/>
              <a:t>ان قطعة الارض في المدينة اما ان تكون مبنية او ارض فارغة وسواء كانت الارض تابعة للقطاع العام او الخاصة وبناء على ذلك فاننا نقوم بتقسيم ارض المدينة الى :-</a:t>
            </a:r>
            <a:endParaRPr lang="en-US" dirty="0"/>
          </a:p>
          <a:p>
            <a:pPr algn="just" rtl="1"/>
            <a:r>
              <a:rPr lang="ar-IQ" b="1" dirty="0" smtClean="0"/>
              <a:t>اولاً :-الاستعمال </a:t>
            </a:r>
            <a:r>
              <a:rPr lang="ar-IQ" b="1" dirty="0"/>
              <a:t>السكني </a:t>
            </a:r>
            <a:endParaRPr lang="en-US" b="1" dirty="0"/>
          </a:p>
          <a:p>
            <a:pPr marL="0" indent="0" algn="just" rtl="1">
              <a:buNone/>
            </a:pPr>
            <a:r>
              <a:rPr lang="ar-IQ" dirty="0" smtClean="0"/>
              <a:t> </a:t>
            </a:r>
            <a:r>
              <a:rPr lang="ar-IQ" dirty="0"/>
              <a:t>يحتل الاستعمال السكني مساحة كبيرة من أرض المدينة المعمورة وتقدر من  30% - 40 % وهو استعمال مكمل للاستعمالات الاخرى ويلاحظ ان الاستعمال السكني تقل نسبته مع ازدياد حجم المدن ( عدد السكان </a:t>
            </a:r>
            <a:r>
              <a:rPr lang="ar-IQ" dirty="0" smtClean="0"/>
              <a:t>) .</a:t>
            </a:r>
            <a:endParaRPr lang="en-US" dirty="0"/>
          </a:p>
        </p:txBody>
      </p:sp>
      <p:sp>
        <p:nvSpPr>
          <p:cNvPr id="3" name="Title 2"/>
          <p:cNvSpPr>
            <a:spLocks noGrp="1"/>
          </p:cNvSpPr>
          <p:nvPr>
            <p:ph type="title"/>
          </p:nvPr>
        </p:nvSpPr>
        <p:spPr/>
        <p:txBody>
          <a:bodyPr/>
          <a:lstStyle/>
          <a:p>
            <a:r>
              <a:rPr lang="ar-IQ" dirty="0"/>
              <a:t>أ</a:t>
            </a:r>
            <a:r>
              <a:rPr lang="ar-IQ" dirty="0" smtClean="0"/>
              <a:t>ستعمالات الارض </a:t>
            </a:r>
            <a:r>
              <a:rPr lang="ar-IQ" dirty="0"/>
              <a:t>الحضرية </a:t>
            </a:r>
            <a:endParaRPr lang="en-US" dirty="0"/>
          </a:p>
        </p:txBody>
      </p:sp>
    </p:spTree>
    <p:extLst>
      <p:ext uri="{BB962C8B-B14F-4D97-AF65-F5344CB8AC3E}">
        <p14:creationId xmlns:p14="http://schemas.microsoft.com/office/powerpoint/2010/main" val="3876044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438400"/>
            <a:ext cx="7745505" cy="3687762"/>
          </a:xfrm>
        </p:spPr>
        <p:txBody>
          <a:bodyPr/>
          <a:lstStyle/>
          <a:p>
            <a:pPr marL="457200" lvl="0" indent="-457200" algn="r" rtl="1">
              <a:buFont typeface="+mj-lt"/>
              <a:buAutoNum type="arabicPeriod"/>
            </a:pPr>
            <a:r>
              <a:rPr lang="ar-IQ" dirty="0"/>
              <a:t>عدم قدرتها على منافسة الاستعمالات الاخرى .</a:t>
            </a:r>
            <a:endParaRPr lang="en-US" dirty="0"/>
          </a:p>
          <a:p>
            <a:pPr marL="457200" lvl="0" indent="-457200" algn="r" rtl="1">
              <a:buFont typeface="+mj-lt"/>
              <a:buAutoNum type="arabicPeriod"/>
            </a:pPr>
            <a:r>
              <a:rPr lang="ar-IQ" dirty="0"/>
              <a:t> هذه الوظيفة اسرع في نموها وتوسعها وحركتها من أية وظيفة </a:t>
            </a:r>
            <a:r>
              <a:rPr lang="ar-IQ" dirty="0" smtClean="0"/>
              <a:t>.</a:t>
            </a:r>
            <a:endParaRPr lang="en-US" dirty="0"/>
          </a:p>
          <a:p>
            <a:pPr marL="457200" lvl="0" indent="-457200" algn="r" rtl="1">
              <a:buFont typeface="+mj-lt"/>
              <a:buAutoNum type="arabicPeriod"/>
            </a:pPr>
            <a:r>
              <a:rPr lang="ar-IQ" dirty="0"/>
              <a:t> تتخلى عن مواقعها لاستعمالات </a:t>
            </a:r>
            <a:r>
              <a:rPr lang="ar-IQ" dirty="0" smtClean="0"/>
              <a:t>اخرى .</a:t>
            </a:r>
            <a:endParaRPr lang="en-US" dirty="0"/>
          </a:p>
          <a:p>
            <a:pPr marL="457200" lvl="0" indent="-457200" algn="r" rtl="1">
              <a:buFont typeface="+mj-lt"/>
              <a:buAutoNum type="arabicPeriod"/>
            </a:pPr>
            <a:r>
              <a:rPr lang="ar-IQ" dirty="0"/>
              <a:t> لها القدرة على الانتشار والتوسع في أي مكان من </a:t>
            </a:r>
            <a:r>
              <a:rPr lang="ar-IQ" dirty="0" smtClean="0"/>
              <a:t>المدينة . </a:t>
            </a:r>
            <a:endParaRPr lang="en-US" dirty="0"/>
          </a:p>
          <a:p>
            <a:pPr marL="457200" lvl="0" indent="-457200" algn="r" rtl="1">
              <a:buFont typeface="+mj-lt"/>
              <a:buAutoNum type="arabicPeriod"/>
            </a:pPr>
            <a:r>
              <a:rPr lang="ar-IQ" dirty="0"/>
              <a:t> اكثر الوظائف تطورا في المساحة وطراز ومادة </a:t>
            </a:r>
            <a:r>
              <a:rPr lang="ar-IQ" dirty="0" smtClean="0"/>
              <a:t>البناء .</a:t>
            </a:r>
            <a:endParaRPr lang="en-US" dirty="0"/>
          </a:p>
          <a:p>
            <a:pPr marL="457200" indent="-457200" algn="r" rtl="1">
              <a:buFont typeface="+mj-lt"/>
              <a:buAutoNum type="arabicPeriod"/>
            </a:pPr>
            <a:endParaRPr lang="en-US" dirty="0"/>
          </a:p>
        </p:txBody>
      </p:sp>
      <p:sp>
        <p:nvSpPr>
          <p:cNvPr id="3" name="Title 2"/>
          <p:cNvSpPr>
            <a:spLocks noGrp="1"/>
          </p:cNvSpPr>
          <p:nvPr>
            <p:ph type="title"/>
          </p:nvPr>
        </p:nvSpPr>
        <p:spPr/>
        <p:txBody>
          <a:bodyPr/>
          <a:lstStyle/>
          <a:p>
            <a:r>
              <a:rPr lang="ar-IQ" dirty="0"/>
              <a:t>مميزات الاستعمال السكني </a:t>
            </a:r>
            <a:endParaRPr lang="en-US" dirty="0"/>
          </a:p>
        </p:txBody>
      </p:sp>
    </p:spTree>
    <p:extLst>
      <p:ext uri="{BB962C8B-B14F-4D97-AF65-F5344CB8AC3E}">
        <p14:creationId xmlns:p14="http://schemas.microsoft.com/office/powerpoint/2010/main" val="4194213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IQ" dirty="0"/>
              <a:t> يختلف النمط السكني باختلاف المعايير التي تحدد ذلك النمط  </a:t>
            </a:r>
            <a:r>
              <a:rPr lang="ar-IQ" dirty="0" smtClean="0"/>
              <a:t>:-</a:t>
            </a:r>
          </a:p>
          <a:p>
            <a:pPr marL="0" lvl="0" indent="0" algn="r" rtl="1">
              <a:buNone/>
            </a:pPr>
            <a:r>
              <a:rPr lang="ar-IQ" dirty="0" smtClean="0">
                <a:solidFill>
                  <a:schemeClr val="accent2">
                    <a:lumMod val="50000"/>
                  </a:schemeClr>
                </a:solidFill>
              </a:rPr>
              <a:t>1.  </a:t>
            </a:r>
            <a:r>
              <a:rPr lang="ar-IQ" dirty="0" smtClean="0"/>
              <a:t>على </a:t>
            </a:r>
            <a:r>
              <a:rPr lang="ar-IQ" dirty="0"/>
              <a:t>اساس عدد </a:t>
            </a:r>
            <a:r>
              <a:rPr lang="ar-IQ" dirty="0" smtClean="0"/>
              <a:t>الاسر:</a:t>
            </a:r>
            <a:endParaRPr lang="en-US" dirty="0"/>
          </a:p>
          <a:p>
            <a:pPr algn="r" rtl="1">
              <a:buFont typeface="Wingdings" panose="05000000000000000000" pitchFamily="2" charset="2"/>
              <a:buChar char="Ø"/>
            </a:pPr>
            <a:r>
              <a:rPr lang="ar-IQ" dirty="0"/>
              <a:t>اسرة واحدة بالمسكن </a:t>
            </a:r>
            <a:r>
              <a:rPr lang="ar-IQ" dirty="0" smtClean="0"/>
              <a:t>.  </a:t>
            </a:r>
          </a:p>
          <a:p>
            <a:pPr algn="r" rtl="1">
              <a:buFont typeface="Wingdings" panose="05000000000000000000" pitchFamily="2" charset="2"/>
              <a:buChar char="Ø"/>
            </a:pPr>
            <a:r>
              <a:rPr lang="ar-IQ" dirty="0" smtClean="0"/>
              <a:t> </a:t>
            </a:r>
            <a:r>
              <a:rPr lang="ar-IQ" dirty="0"/>
              <a:t>اسرتان بالمسكن </a:t>
            </a:r>
            <a:r>
              <a:rPr lang="ar-IQ" dirty="0" smtClean="0"/>
              <a:t>.</a:t>
            </a:r>
            <a:endParaRPr lang="en-US" dirty="0"/>
          </a:p>
          <a:p>
            <a:pPr algn="r" rtl="1">
              <a:buFont typeface="Wingdings" panose="05000000000000000000" pitchFamily="2" charset="2"/>
              <a:buChar char="Ø"/>
            </a:pPr>
            <a:r>
              <a:rPr lang="ar-IQ" dirty="0"/>
              <a:t>أسر </a:t>
            </a:r>
            <a:r>
              <a:rPr lang="ar-IQ" dirty="0" smtClean="0"/>
              <a:t>متعددة . </a:t>
            </a:r>
            <a:endParaRPr lang="en-US" dirty="0"/>
          </a:p>
          <a:p>
            <a:pPr marL="0" lvl="0" indent="0" algn="r" rtl="1">
              <a:buNone/>
            </a:pPr>
            <a:r>
              <a:rPr lang="ar-IQ" dirty="0" smtClean="0">
                <a:solidFill>
                  <a:schemeClr val="accent2">
                    <a:lumMod val="50000"/>
                  </a:schemeClr>
                </a:solidFill>
              </a:rPr>
              <a:t>2.  </a:t>
            </a:r>
            <a:r>
              <a:rPr lang="ar-IQ" dirty="0"/>
              <a:t>على اساس الحداثة والقدم </a:t>
            </a:r>
            <a:r>
              <a:rPr lang="ar-IQ" dirty="0" smtClean="0"/>
              <a:t>:</a:t>
            </a:r>
            <a:endParaRPr lang="en-US" dirty="0"/>
          </a:p>
          <a:p>
            <a:pPr algn="r" rtl="1">
              <a:buFont typeface="Wingdings" panose="05000000000000000000" pitchFamily="2" charset="2"/>
              <a:buChar char="Ø"/>
            </a:pPr>
            <a:r>
              <a:rPr lang="ar-IQ" dirty="0"/>
              <a:t>دور قديمة النوعية </a:t>
            </a:r>
            <a:r>
              <a:rPr lang="ar-IQ" dirty="0" smtClean="0"/>
              <a:t>.</a:t>
            </a:r>
          </a:p>
          <a:p>
            <a:pPr algn="r" rtl="1">
              <a:buFont typeface="Wingdings" panose="05000000000000000000" pitchFamily="2" charset="2"/>
              <a:buChar char="Ø"/>
            </a:pPr>
            <a:r>
              <a:rPr lang="ar-IQ" dirty="0" smtClean="0"/>
              <a:t> </a:t>
            </a:r>
            <a:r>
              <a:rPr lang="ar-IQ" dirty="0"/>
              <a:t>دور متوسطة النوعية </a:t>
            </a:r>
            <a:r>
              <a:rPr lang="ar-IQ" dirty="0" smtClean="0"/>
              <a:t>.</a:t>
            </a:r>
          </a:p>
          <a:p>
            <a:pPr algn="r" rtl="1">
              <a:buFont typeface="Wingdings" panose="05000000000000000000" pitchFamily="2" charset="2"/>
              <a:buChar char="Ø"/>
            </a:pPr>
            <a:r>
              <a:rPr lang="ar-IQ" dirty="0"/>
              <a:t> دور جيدة </a:t>
            </a:r>
            <a:r>
              <a:rPr lang="ar-IQ" dirty="0" smtClean="0"/>
              <a:t>النوعية .</a:t>
            </a:r>
            <a:endParaRPr lang="en-US" dirty="0"/>
          </a:p>
          <a:p>
            <a:pPr algn="r" rtl="1"/>
            <a:endParaRPr lang="en-US" dirty="0"/>
          </a:p>
        </p:txBody>
      </p:sp>
      <p:sp>
        <p:nvSpPr>
          <p:cNvPr id="3" name="Title 2"/>
          <p:cNvSpPr>
            <a:spLocks noGrp="1"/>
          </p:cNvSpPr>
          <p:nvPr>
            <p:ph type="title"/>
          </p:nvPr>
        </p:nvSpPr>
        <p:spPr/>
        <p:txBody>
          <a:bodyPr/>
          <a:lstStyle/>
          <a:p>
            <a:r>
              <a:rPr lang="ar-IQ" dirty="0"/>
              <a:t>الانماط السكنية في المدن </a:t>
            </a:r>
            <a:endParaRPr lang="en-US" dirty="0"/>
          </a:p>
        </p:txBody>
      </p:sp>
    </p:spTree>
    <p:extLst>
      <p:ext uri="{BB962C8B-B14F-4D97-AF65-F5344CB8AC3E}">
        <p14:creationId xmlns:p14="http://schemas.microsoft.com/office/powerpoint/2010/main" val="163922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 التصنيف هي الطريقة التي يمكن من خلاها ايجاد صفات مشتركة بين المدن لوضعها في مجاميع محددة ووفقا معايير واسس معينة وبناء" على ذلك نجد هناك عدة تصانيف للمدن </a:t>
            </a:r>
            <a:endParaRPr lang="ar-IQ" dirty="0" smtClean="0"/>
          </a:p>
          <a:p>
            <a:pPr algn="r" rtl="1"/>
            <a:r>
              <a:rPr lang="ar-IQ" b="1" dirty="0"/>
              <a:t>اولا :- التصنيف </a:t>
            </a:r>
            <a:r>
              <a:rPr lang="ar-IQ" b="1" dirty="0" smtClean="0"/>
              <a:t>المكاني</a:t>
            </a:r>
          </a:p>
          <a:p>
            <a:pPr marL="457200" lvl="0" indent="-457200" algn="r" rtl="1">
              <a:buFont typeface="+mj-lt"/>
              <a:buAutoNum type="arabicPeriod"/>
            </a:pPr>
            <a:r>
              <a:rPr lang="ar-IQ" dirty="0"/>
              <a:t> مدن الجبال   </a:t>
            </a:r>
            <a:endParaRPr lang="ar-IQ" dirty="0" smtClean="0"/>
          </a:p>
          <a:p>
            <a:pPr marL="457200" lvl="0" indent="-457200" algn="r" rtl="1">
              <a:buFont typeface="+mj-lt"/>
              <a:buAutoNum type="arabicPeriod"/>
            </a:pPr>
            <a:r>
              <a:rPr lang="ar-IQ" dirty="0" smtClean="0"/>
              <a:t>مدن </a:t>
            </a:r>
            <a:r>
              <a:rPr lang="ar-IQ" dirty="0"/>
              <a:t>السواحل  </a:t>
            </a:r>
            <a:endParaRPr lang="ar-IQ" dirty="0" smtClean="0"/>
          </a:p>
          <a:p>
            <a:pPr marL="457200" lvl="0" indent="-457200" algn="r" rtl="1">
              <a:buFont typeface="+mj-lt"/>
              <a:buAutoNum type="arabicPeriod"/>
            </a:pPr>
            <a:r>
              <a:rPr lang="ar-IQ" dirty="0" smtClean="0"/>
              <a:t>مدن </a:t>
            </a:r>
            <a:r>
              <a:rPr lang="ar-IQ" dirty="0"/>
              <a:t>الانهار</a:t>
            </a:r>
            <a:endParaRPr lang="en-US" dirty="0"/>
          </a:p>
          <a:p>
            <a:pPr marL="457200" lvl="0" indent="-457200" algn="r" rtl="1">
              <a:buFont typeface="+mj-lt"/>
              <a:buAutoNum type="arabicPeriod"/>
            </a:pPr>
            <a:r>
              <a:rPr lang="ar-IQ" dirty="0"/>
              <a:t>مدن السهول</a:t>
            </a:r>
            <a:endParaRPr lang="en-US" dirty="0"/>
          </a:p>
          <a:p>
            <a:pPr algn="r" rtl="1"/>
            <a:endParaRPr lang="ar-IQ" b="1" dirty="0" smtClean="0"/>
          </a:p>
          <a:p>
            <a:pPr algn="r" rtl="1"/>
            <a:endParaRPr lang="en-US" dirty="0"/>
          </a:p>
        </p:txBody>
      </p:sp>
    </p:spTree>
    <p:extLst>
      <p:ext uri="{BB962C8B-B14F-4D97-AF65-F5344CB8AC3E}">
        <p14:creationId xmlns:p14="http://schemas.microsoft.com/office/powerpoint/2010/main" val="4003939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r" rtl="1">
              <a:buNone/>
            </a:pPr>
            <a:r>
              <a:rPr lang="ar-IQ" dirty="0" smtClean="0"/>
              <a:t>3.  المساحة .</a:t>
            </a:r>
            <a:endParaRPr lang="en-US" dirty="0"/>
          </a:p>
          <a:p>
            <a:pPr marL="0" lvl="0" indent="0" algn="r" rtl="1">
              <a:buNone/>
            </a:pPr>
            <a:r>
              <a:rPr lang="ar-IQ" dirty="0" smtClean="0"/>
              <a:t>4.  </a:t>
            </a:r>
            <a:r>
              <a:rPr lang="ar-IQ" dirty="0"/>
              <a:t>مستوى </a:t>
            </a:r>
            <a:r>
              <a:rPr lang="ar-IQ" dirty="0" smtClean="0"/>
              <a:t>الايجارات .</a:t>
            </a:r>
            <a:endParaRPr lang="en-US" dirty="0"/>
          </a:p>
          <a:p>
            <a:pPr marL="0" lvl="0" indent="0" algn="r" rtl="1">
              <a:buNone/>
            </a:pPr>
            <a:r>
              <a:rPr lang="ar-IQ" dirty="0" smtClean="0"/>
              <a:t>5.  </a:t>
            </a:r>
            <a:r>
              <a:rPr lang="ar-IQ" dirty="0"/>
              <a:t>المظهر </a:t>
            </a:r>
            <a:r>
              <a:rPr lang="ar-IQ" dirty="0" smtClean="0"/>
              <a:t>الخارجي .</a:t>
            </a:r>
            <a:endParaRPr lang="en-US" dirty="0"/>
          </a:p>
          <a:p>
            <a:pPr lvl="0" algn="r" rtl="1">
              <a:buFont typeface="Wingdings" panose="05000000000000000000" pitchFamily="2" charset="2"/>
              <a:buChar char="Ø"/>
            </a:pPr>
            <a:r>
              <a:rPr lang="ar-IQ" dirty="0"/>
              <a:t>افقي تقليدي </a:t>
            </a:r>
            <a:r>
              <a:rPr lang="ar-IQ" dirty="0" smtClean="0"/>
              <a:t>.  </a:t>
            </a:r>
          </a:p>
          <a:p>
            <a:pPr lvl="0" algn="r" rtl="1">
              <a:buFont typeface="Wingdings" panose="05000000000000000000" pitchFamily="2" charset="2"/>
              <a:buChar char="Ø"/>
            </a:pPr>
            <a:r>
              <a:rPr lang="ar-IQ" dirty="0" smtClean="0"/>
              <a:t> دور </a:t>
            </a:r>
            <a:r>
              <a:rPr lang="ar-IQ" dirty="0"/>
              <a:t>حديثة </a:t>
            </a:r>
            <a:r>
              <a:rPr lang="ar-IQ" dirty="0" smtClean="0"/>
              <a:t>.</a:t>
            </a:r>
          </a:p>
          <a:p>
            <a:pPr lvl="0" algn="r" rtl="1">
              <a:buFont typeface="Wingdings" panose="05000000000000000000" pitchFamily="2" charset="2"/>
              <a:buChar char="Ø"/>
            </a:pPr>
            <a:r>
              <a:rPr lang="ar-IQ" dirty="0" smtClean="0"/>
              <a:t> </a:t>
            </a:r>
            <a:r>
              <a:rPr lang="ar-IQ" dirty="0"/>
              <a:t>دور </a:t>
            </a:r>
            <a:r>
              <a:rPr lang="ar-IQ" dirty="0" smtClean="0"/>
              <a:t>متماثلة .</a:t>
            </a:r>
            <a:endParaRPr lang="en-US" dirty="0"/>
          </a:p>
          <a:p>
            <a:pPr algn="r" rtl="1">
              <a:buFont typeface="Wingdings" panose="05000000000000000000" pitchFamily="2" charset="2"/>
              <a:buChar char="Ø"/>
            </a:pPr>
            <a:r>
              <a:rPr lang="ar-IQ" dirty="0" smtClean="0"/>
              <a:t> </a:t>
            </a:r>
            <a:r>
              <a:rPr lang="ar-IQ" dirty="0"/>
              <a:t>عمارات سكنية </a:t>
            </a:r>
            <a:r>
              <a:rPr lang="ar-IQ" dirty="0" smtClean="0"/>
              <a:t>.</a:t>
            </a:r>
            <a:endParaRPr lang="en-US" dirty="0"/>
          </a:p>
          <a:p>
            <a:pPr algn="r" rtl="1"/>
            <a:endParaRPr lang="en-US" dirty="0"/>
          </a:p>
        </p:txBody>
      </p:sp>
    </p:spTree>
    <p:extLst>
      <p:ext uri="{BB962C8B-B14F-4D97-AF65-F5344CB8AC3E}">
        <p14:creationId xmlns:p14="http://schemas.microsoft.com/office/powerpoint/2010/main" val="2145762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248347"/>
            <a:ext cx="7911352" cy="3877815"/>
          </a:xfrm>
        </p:spPr>
        <p:txBody>
          <a:bodyPr/>
          <a:lstStyle/>
          <a:p>
            <a:pPr marL="457200" lvl="0" indent="-457200" algn="r" rtl="1">
              <a:buFont typeface="+mj-lt"/>
              <a:buAutoNum type="arabicPeriod"/>
            </a:pPr>
            <a:r>
              <a:rPr lang="ar-IQ" dirty="0"/>
              <a:t> الظروف البيئية ( الاجتماعية والاقتصادية والطبيعية </a:t>
            </a:r>
            <a:r>
              <a:rPr lang="ar-IQ" dirty="0" smtClean="0"/>
              <a:t>) .</a:t>
            </a:r>
            <a:endParaRPr lang="en-US" dirty="0"/>
          </a:p>
          <a:p>
            <a:pPr marL="457200" lvl="0" indent="-457200" algn="r" rtl="1">
              <a:buFont typeface="+mj-lt"/>
              <a:buAutoNum type="arabicPeriod"/>
            </a:pPr>
            <a:r>
              <a:rPr lang="ar-IQ" dirty="0"/>
              <a:t>القرب من العمل ومراكز </a:t>
            </a:r>
            <a:r>
              <a:rPr lang="ar-IQ" dirty="0" smtClean="0"/>
              <a:t>التسوق .</a:t>
            </a:r>
            <a:endParaRPr lang="en-US" dirty="0"/>
          </a:p>
          <a:p>
            <a:pPr marL="457200" lvl="0" indent="-457200" algn="r" rtl="1">
              <a:buFont typeface="+mj-lt"/>
              <a:buAutoNum type="arabicPeriod"/>
            </a:pPr>
            <a:r>
              <a:rPr lang="ar-IQ" dirty="0"/>
              <a:t> اثر القوانين والانظمة المفروضة على استعمالات ارض المركز </a:t>
            </a:r>
            <a:r>
              <a:rPr lang="ar-IQ" dirty="0" smtClean="0"/>
              <a:t>الحضري .</a:t>
            </a:r>
            <a:endParaRPr lang="en-US" dirty="0"/>
          </a:p>
          <a:p>
            <a:pPr marL="457200" lvl="0" indent="-457200" algn="r" rtl="1">
              <a:buFont typeface="+mj-lt"/>
              <a:buAutoNum type="arabicPeriod"/>
            </a:pPr>
            <a:r>
              <a:rPr lang="ar-IQ" dirty="0"/>
              <a:t> وسائل وطرق </a:t>
            </a:r>
            <a:r>
              <a:rPr lang="ar-IQ" dirty="0" smtClean="0"/>
              <a:t>النقل . </a:t>
            </a:r>
            <a:endParaRPr lang="en-US" dirty="0"/>
          </a:p>
          <a:p>
            <a:pPr marL="457200" lvl="0" indent="-457200" algn="r" rtl="1">
              <a:buFont typeface="+mj-lt"/>
              <a:buAutoNum type="arabicPeriod"/>
            </a:pPr>
            <a:r>
              <a:rPr lang="ar-IQ" dirty="0"/>
              <a:t> الرغبة </a:t>
            </a:r>
            <a:r>
              <a:rPr lang="ar-IQ" dirty="0" smtClean="0"/>
              <a:t>الشخصية .</a:t>
            </a:r>
            <a:endParaRPr lang="en-US" dirty="0"/>
          </a:p>
          <a:p>
            <a:pPr marL="457200" lvl="0" indent="-457200" algn="r" rtl="1">
              <a:buFont typeface="+mj-lt"/>
              <a:buAutoNum type="arabicPeriod"/>
            </a:pPr>
            <a:r>
              <a:rPr lang="ar-IQ" dirty="0"/>
              <a:t> اسعار الاراضي واجور البناء </a:t>
            </a:r>
            <a:r>
              <a:rPr lang="ar-IQ" dirty="0" smtClean="0"/>
              <a:t>والمواد .</a:t>
            </a:r>
            <a:endParaRPr lang="en-US" dirty="0"/>
          </a:p>
          <a:p>
            <a:pPr marL="457200" indent="-457200" algn="r" rtl="1">
              <a:buFont typeface="+mj-lt"/>
              <a:buAutoNum type="arabicPeriod"/>
            </a:pPr>
            <a:endParaRPr lang="en-US" dirty="0"/>
          </a:p>
        </p:txBody>
      </p:sp>
      <p:sp>
        <p:nvSpPr>
          <p:cNvPr id="3" name="Title 2"/>
          <p:cNvSpPr>
            <a:spLocks noGrp="1"/>
          </p:cNvSpPr>
          <p:nvPr>
            <p:ph type="title"/>
          </p:nvPr>
        </p:nvSpPr>
        <p:spPr>
          <a:xfrm>
            <a:off x="688490" y="762000"/>
            <a:ext cx="7756263" cy="685800"/>
          </a:xfrm>
        </p:spPr>
        <p:txBody>
          <a:bodyPr/>
          <a:lstStyle/>
          <a:p>
            <a:pPr lvl="0"/>
            <a:r>
              <a:rPr lang="ar-IQ" sz="4000" dirty="0"/>
              <a:t>العوامل التي تتحكم باختيار موقع الوحدة </a:t>
            </a:r>
            <a:r>
              <a:rPr lang="ar-IQ" sz="4000" dirty="0" smtClean="0"/>
              <a:t>السكنية</a:t>
            </a:r>
            <a:r>
              <a:rPr lang="en-US" sz="4000" dirty="0"/>
              <a:t/>
            </a:r>
            <a:br>
              <a:rPr lang="en-US" sz="4000" dirty="0"/>
            </a:br>
            <a:endParaRPr lang="en-US" sz="4000" dirty="0"/>
          </a:p>
        </p:txBody>
      </p:sp>
    </p:spTree>
    <p:extLst>
      <p:ext uri="{BB962C8B-B14F-4D97-AF65-F5344CB8AC3E}">
        <p14:creationId xmlns:p14="http://schemas.microsoft.com/office/powerpoint/2010/main" val="3095974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r" rtl="1"/>
            <a:r>
              <a:rPr lang="ar-IQ" b="1" dirty="0"/>
              <a:t>مفهوم الحي </a:t>
            </a:r>
            <a:r>
              <a:rPr lang="ar-IQ" b="1" dirty="0" smtClean="0"/>
              <a:t>السكني</a:t>
            </a:r>
          </a:p>
          <a:p>
            <a:pPr marL="0" lvl="0" indent="0" algn="r" rtl="1">
              <a:buNone/>
            </a:pPr>
            <a:endParaRPr lang="en-US" b="1" dirty="0"/>
          </a:p>
          <a:p>
            <a:pPr algn="r" rtl="1">
              <a:buFont typeface="Wingdings" panose="05000000000000000000" pitchFamily="2" charset="2"/>
              <a:buChar char="Ø"/>
            </a:pPr>
            <a:r>
              <a:rPr lang="ar-IQ" dirty="0"/>
              <a:t>  هو عبارة عن منطقة سكنية تضم مجموعة من العوامل ترتبط مع بعضها البعض بعلاقات الجوار الذي يؤسس الى علاقات التعارف والتزاور الاجتماعي والقيام بفعاليات اجتماعية مشتركة ( الحديث عن مفهوم المحلة والمنطقة السكنية ) </a:t>
            </a:r>
            <a:r>
              <a:rPr lang="ar-IQ" dirty="0" smtClean="0"/>
              <a:t>.</a:t>
            </a:r>
            <a:endParaRPr lang="en-US" dirty="0"/>
          </a:p>
          <a:p>
            <a:pPr algn="r" rtl="1"/>
            <a:endParaRPr lang="en-US" dirty="0"/>
          </a:p>
        </p:txBody>
      </p:sp>
    </p:spTree>
    <p:extLst>
      <p:ext uri="{BB962C8B-B14F-4D97-AF65-F5344CB8AC3E}">
        <p14:creationId xmlns:p14="http://schemas.microsoft.com/office/powerpoint/2010/main" val="3789110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b="1" dirty="0"/>
              <a:t>أزمة </a:t>
            </a:r>
            <a:r>
              <a:rPr lang="ar-IQ" b="1" dirty="0" smtClean="0"/>
              <a:t>السكن</a:t>
            </a:r>
          </a:p>
          <a:p>
            <a:pPr algn="r" rtl="1">
              <a:buFont typeface="Wingdings" panose="05000000000000000000" pitchFamily="2" charset="2"/>
              <a:buChar char="Ø"/>
            </a:pPr>
            <a:r>
              <a:rPr lang="en-US" dirty="0"/>
              <a:t> </a:t>
            </a:r>
            <a:r>
              <a:rPr lang="ar-IQ" dirty="0"/>
              <a:t>الحديث عن زيادة السكان الطبيعية وغير الطبيعية واثرها في الحاجة السكنية مع عدم وجود علاقة طردية بين الحاجة والزيادة السكانية وبعكس ذلك فيحدث عجز سكني والذي يعبر عنه العلاقة بين العرض والطلب ( تناول الموضوع بشكل تفصيلي </a:t>
            </a:r>
            <a:r>
              <a:rPr lang="ar-IQ" dirty="0" smtClean="0"/>
              <a:t>) .</a:t>
            </a:r>
            <a:endParaRPr lang="en-US" b="1" dirty="0"/>
          </a:p>
          <a:p>
            <a:pPr marL="0" indent="0" algn="r" rtl="1">
              <a:buNone/>
            </a:pPr>
            <a:endParaRPr lang="en-US" dirty="0"/>
          </a:p>
        </p:txBody>
      </p:sp>
      <p:sp>
        <p:nvSpPr>
          <p:cNvPr id="3" name="Title 2"/>
          <p:cNvSpPr>
            <a:spLocks noGrp="1"/>
          </p:cNvSpPr>
          <p:nvPr>
            <p:ph type="title"/>
          </p:nvPr>
        </p:nvSpPr>
        <p:spPr/>
        <p:txBody>
          <a:bodyPr/>
          <a:lstStyle/>
          <a:p>
            <a:pPr lvl="0"/>
            <a:r>
              <a:rPr lang="ar-IQ" dirty="0"/>
              <a:t>أزمة السكن وسبل </a:t>
            </a:r>
            <a:r>
              <a:rPr lang="ar-IQ" dirty="0" smtClean="0"/>
              <a:t>معالجتها</a:t>
            </a:r>
            <a:endParaRPr lang="en-US" dirty="0"/>
          </a:p>
        </p:txBody>
      </p:sp>
    </p:spTree>
    <p:extLst>
      <p:ext uri="{BB962C8B-B14F-4D97-AF65-F5344CB8AC3E}">
        <p14:creationId xmlns:p14="http://schemas.microsoft.com/office/powerpoint/2010/main" val="1987735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57400"/>
            <a:ext cx="8534399" cy="4800600"/>
          </a:xfrm>
        </p:spPr>
        <p:txBody>
          <a:bodyPr>
            <a:normAutofit fontScale="92500" lnSpcReduction="10000"/>
          </a:bodyPr>
          <a:lstStyle/>
          <a:p>
            <a:pPr lvl="0" algn="r" rtl="1"/>
            <a:r>
              <a:rPr lang="ar-IQ" dirty="0" smtClean="0"/>
              <a:t>سبل المعالجة </a:t>
            </a:r>
            <a:endParaRPr lang="en-US" dirty="0" smtClean="0"/>
          </a:p>
          <a:p>
            <a:pPr marL="457200" lvl="0" indent="-457200" algn="r" rtl="1">
              <a:buFont typeface="+mj-lt"/>
              <a:buAutoNum type="arabicPeriod"/>
            </a:pPr>
            <a:r>
              <a:rPr lang="ar-IQ" dirty="0" smtClean="0"/>
              <a:t>تنظيم </a:t>
            </a:r>
            <a:r>
              <a:rPr lang="ar-IQ" dirty="0"/>
              <a:t>الاستعمالات السكنية وفق الزيادة السكانية </a:t>
            </a:r>
            <a:r>
              <a:rPr lang="ar-IQ" dirty="0" smtClean="0"/>
              <a:t>.</a:t>
            </a:r>
            <a:endParaRPr lang="en-US" dirty="0"/>
          </a:p>
          <a:p>
            <a:pPr marL="457200" lvl="0" indent="-457200" algn="r" rtl="1">
              <a:buFont typeface="+mj-lt"/>
              <a:buAutoNum type="arabicPeriod"/>
            </a:pPr>
            <a:r>
              <a:rPr lang="ar-IQ" dirty="0"/>
              <a:t> السيطرة على معدلات الايجارات بوضع قانون يحقق المصالح المشتركة </a:t>
            </a:r>
            <a:r>
              <a:rPr lang="ar-IQ" dirty="0" smtClean="0"/>
              <a:t>للمؤجروالمستاجر</a:t>
            </a:r>
            <a:endParaRPr lang="en-US" dirty="0"/>
          </a:p>
          <a:p>
            <a:pPr marL="457200" lvl="0" indent="-457200" algn="r" rtl="1">
              <a:buFont typeface="+mj-lt"/>
              <a:buAutoNum type="arabicPeriod"/>
            </a:pPr>
            <a:r>
              <a:rPr lang="ar-IQ" dirty="0"/>
              <a:t> تقديم قروض بعيدة المدى لغرض البناء والشراء</a:t>
            </a:r>
            <a:endParaRPr lang="en-US" dirty="0"/>
          </a:p>
          <a:p>
            <a:pPr marL="457200" lvl="0" indent="-457200" algn="r" rtl="1">
              <a:buFont typeface="+mj-lt"/>
              <a:buAutoNum type="arabicPeriod"/>
            </a:pPr>
            <a:r>
              <a:rPr lang="ar-IQ" dirty="0"/>
              <a:t>تشجيع الجمعيات التعاونية والمؤسسات الاخرى في شراء الارض وتوزيعها على المواطنين </a:t>
            </a:r>
            <a:endParaRPr lang="en-US" dirty="0"/>
          </a:p>
          <a:p>
            <a:pPr marL="457200" lvl="0" indent="-457200" algn="r" rtl="1">
              <a:buFont typeface="+mj-lt"/>
              <a:buAutoNum type="arabicPeriod"/>
            </a:pPr>
            <a:r>
              <a:rPr lang="ar-IQ" dirty="0"/>
              <a:t> بناء وحدات سكنية وتوزيعها مجانا او باسعار رمزية على ذوي الدخل المحدود</a:t>
            </a:r>
            <a:endParaRPr lang="en-US" dirty="0"/>
          </a:p>
          <a:p>
            <a:pPr marL="457200" lvl="0" indent="-457200" algn="r" rtl="1">
              <a:buFont typeface="+mj-lt"/>
              <a:buAutoNum type="arabicPeriod"/>
            </a:pPr>
            <a:r>
              <a:rPr lang="ar-IQ" dirty="0"/>
              <a:t> ازالة الدور التي تجاوز عمرها الافتراضي</a:t>
            </a:r>
            <a:endParaRPr lang="en-US" dirty="0"/>
          </a:p>
          <a:p>
            <a:pPr marL="457200" lvl="0" indent="-457200" algn="r" rtl="1">
              <a:buFont typeface="+mj-lt"/>
              <a:buAutoNum type="arabicPeriod"/>
            </a:pPr>
            <a:r>
              <a:rPr lang="en-US" dirty="0"/>
              <a:t> </a:t>
            </a:r>
            <a:r>
              <a:rPr lang="ar-IQ" dirty="0"/>
              <a:t>بناء المجمعات والعمارات السكنية </a:t>
            </a:r>
            <a:endParaRPr lang="en-US" dirty="0"/>
          </a:p>
          <a:p>
            <a:pPr marL="457200" lvl="0" indent="-457200" algn="r" rtl="1">
              <a:buFont typeface="+mj-lt"/>
              <a:buAutoNum type="arabicPeriod"/>
            </a:pPr>
            <a:r>
              <a:rPr lang="ar-IQ" dirty="0"/>
              <a:t> تشجيع الاستثمار في مجال السكن </a:t>
            </a:r>
            <a:endParaRPr lang="en-US" dirty="0"/>
          </a:p>
          <a:p>
            <a:pPr marL="457200" lvl="0" indent="-457200" algn="r" rtl="1">
              <a:buFont typeface="+mj-lt"/>
              <a:buAutoNum type="arabicPeriod"/>
            </a:pPr>
            <a:r>
              <a:rPr lang="ar-IQ" dirty="0"/>
              <a:t>دعم اسعار مواد البناء</a:t>
            </a:r>
            <a:endParaRPr lang="en-US" dirty="0"/>
          </a:p>
          <a:p>
            <a:pPr marL="457200" lvl="0" indent="-457200" algn="r" rtl="1">
              <a:buFont typeface="+mj-lt"/>
              <a:buAutoNum type="arabicPeriod"/>
            </a:pPr>
            <a:r>
              <a:rPr lang="ar-IQ" dirty="0"/>
              <a:t>السيطرة على الهجرة</a:t>
            </a:r>
            <a:endParaRPr lang="en-US" dirty="0"/>
          </a:p>
          <a:p>
            <a:pPr marL="457200" lvl="0" indent="-457200" algn="r" rtl="1">
              <a:buFont typeface="+mj-lt"/>
              <a:buAutoNum type="arabicPeriod"/>
            </a:pPr>
            <a:r>
              <a:rPr lang="ar-IQ" dirty="0"/>
              <a:t>تشجيع السكن في اطراف المدن والضواحي</a:t>
            </a:r>
            <a:endParaRPr lang="en-US" dirty="0"/>
          </a:p>
          <a:p>
            <a:pPr marL="0" indent="0" algn="r" rtl="1">
              <a:buNone/>
            </a:pPr>
            <a:endParaRPr lang="en-US" dirty="0"/>
          </a:p>
        </p:txBody>
      </p:sp>
    </p:spTree>
    <p:extLst>
      <p:ext uri="{BB962C8B-B14F-4D97-AF65-F5344CB8AC3E}">
        <p14:creationId xmlns:p14="http://schemas.microsoft.com/office/powerpoint/2010/main" val="2267343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IQ" dirty="0"/>
              <a:t>التحدث عن مفهوم السكن العشوائي واثاره السلبية </a:t>
            </a:r>
            <a:endParaRPr lang="en-US" dirty="0"/>
          </a:p>
          <a:p>
            <a:pPr marL="457200" lvl="0" indent="-457200" algn="r" rtl="1">
              <a:buFont typeface="+mj-lt"/>
              <a:buAutoNum type="arabicPeriod"/>
            </a:pPr>
            <a:r>
              <a:rPr lang="ar-IQ" dirty="0"/>
              <a:t> الاستيلاء على اراضي الغير </a:t>
            </a:r>
            <a:r>
              <a:rPr lang="ar-IQ" dirty="0" smtClean="0"/>
              <a:t>.</a:t>
            </a:r>
            <a:endParaRPr lang="en-US" dirty="0"/>
          </a:p>
          <a:p>
            <a:pPr marL="457200" lvl="0" indent="-457200" algn="r" rtl="1">
              <a:buFont typeface="+mj-lt"/>
              <a:buAutoNum type="arabicPeriod"/>
            </a:pPr>
            <a:r>
              <a:rPr lang="ar-IQ" dirty="0"/>
              <a:t> تشويه المظهر العام </a:t>
            </a:r>
            <a:r>
              <a:rPr lang="ar-IQ" dirty="0" smtClean="0"/>
              <a:t>للمدينة .</a:t>
            </a:r>
            <a:endParaRPr lang="en-US" dirty="0"/>
          </a:p>
          <a:p>
            <a:pPr marL="457200" lvl="0" indent="-457200" algn="r" rtl="1">
              <a:buFont typeface="+mj-lt"/>
              <a:buAutoNum type="arabicPeriod"/>
            </a:pPr>
            <a:r>
              <a:rPr lang="ar-IQ" dirty="0"/>
              <a:t> تجاوز على الخدمات </a:t>
            </a:r>
            <a:r>
              <a:rPr lang="ar-IQ" dirty="0" smtClean="0"/>
              <a:t>.</a:t>
            </a:r>
            <a:endParaRPr lang="en-US" dirty="0"/>
          </a:p>
          <a:p>
            <a:pPr marL="457200" lvl="0" indent="-457200" algn="r" rtl="1">
              <a:buFont typeface="+mj-lt"/>
              <a:buAutoNum type="arabicPeriod"/>
            </a:pPr>
            <a:r>
              <a:rPr lang="ar-IQ" dirty="0"/>
              <a:t> احتلال افضل الاماكن المخصصة </a:t>
            </a:r>
            <a:r>
              <a:rPr lang="ar-IQ" dirty="0" smtClean="0"/>
              <a:t>للمشاريع . </a:t>
            </a:r>
            <a:endParaRPr lang="en-US" dirty="0"/>
          </a:p>
          <a:p>
            <a:pPr marL="457200" lvl="0" indent="-457200" algn="r" rtl="1">
              <a:buFont typeface="+mj-lt"/>
              <a:buAutoNum type="arabicPeriod"/>
            </a:pPr>
            <a:r>
              <a:rPr lang="ar-IQ" dirty="0"/>
              <a:t>انتشار البطالة </a:t>
            </a:r>
            <a:r>
              <a:rPr lang="ar-IQ" dirty="0" smtClean="0"/>
              <a:t>.</a:t>
            </a:r>
            <a:endParaRPr lang="en-US" dirty="0"/>
          </a:p>
          <a:p>
            <a:pPr marL="457200" lvl="0" indent="-457200" algn="r" rtl="1">
              <a:buFont typeface="+mj-lt"/>
              <a:buAutoNum type="arabicPeriod"/>
            </a:pPr>
            <a:r>
              <a:rPr lang="ar-IQ" dirty="0"/>
              <a:t> ارتفاع مستوى </a:t>
            </a:r>
            <a:r>
              <a:rPr lang="ar-IQ" dirty="0" smtClean="0"/>
              <a:t>الجريمة . </a:t>
            </a:r>
            <a:endParaRPr lang="en-US" dirty="0"/>
          </a:p>
          <a:p>
            <a:pPr marL="457200" lvl="0" indent="-457200" algn="r" rtl="1">
              <a:buFont typeface="+mj-lt"/>
              <a:buAutoNum type="arabicPeriod"/>
            </a:pPr>
            <a:r>
              <a:rPr lang="ar-IQ" dirty="0"/>
              <a:t> ارتفاع مستوى الامية </a:t>
            </a:r>
            <a:endParaRPr lang="en-US" dirty="0"/>
          </a:p>
          <a:p>
            <a:pPr marL="457200" lvl="0" indent="-457200" algn="r" rtl="1">
              <a:buFont typeface="+mj-lt"/>
              <a:buAutoNum type="arabicPeriod"/>
            </a:pPr>
            <a:r>
              <a:rPr lang="ar-IQ" dirty="0"/>
              <a:t> زيادة عدد السكان .</a:t>
            </a:r>
            <a:endParaRPr lang="en-US" dirty="0"/>
          </a:p>
          <a:p>
            <a:pPr algn="r" rtl="1"/>
            <a:endParaRPr lang="en-US" dirty="0"/>
          </a:p>
        </p:txBody>
      </p:sp>
      <p:sp>
        <p:nvSpPr>
          <p:cNvPr id="3" name="Title 2"/>
          <p:cNvSpPr>
            <a:spLocks noGrp="1"/>
          </p:cNvSpPr>
          <p:nvPr>
            <p:ph type="title"/>
          </p:nvPr>
        </p:nvSpPr>
        <p:spPr/>
        <p:txBody>
          <a:bodyPr/>
          <a:lstStyle/>
          <a:p>
            <a:pPr lvl="0"/>
            <a:r>
              <a:rPr lang="ar-IQ" dirty="0"/>
              <a:t>السكن العشوائي </a:t>
            </a:r>
            <a:endParaRPr lang="en-US" dirty="0"/>
          </a:p>
        </p:txBody>
      </p:sp>
    </p:spTree>
    <p:extLst>
      <p:ext uri="{BB962C8B-B14F-4D97-AF65-F5344CB8AC3E}">
        <p14:creationId xmlns:p14="http://schemas.microsoft.com/office/powerpoint/2010/main" val="1251022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b="1" dirty="0"/>
              <a:t>حلول السكن العشوائي </a:t>
            </a:r>
            <a:endParaRPr lang="ar-IQ" b="1" dirty="0" smtClean="0"/>
          </a:p>
          <a:p>
            <a:pPr marL="0" indent="0" algn="r" rtl="1">
              <a:buNone/>
            </a:pPr>
            <a:endParaRPr lang="en-US" b="1" dirty="0"/>
          </a:p>
          <a:p>
            <a:pPr marL="457200" lvl="0" indent="-457200" algn="r" rtl="1">
              <a:buFont typeface="+mj-lt"/>
              <a:buAutoNum type="arabicPeriod"/>
            </a:pPr>
            <a:r>
              <a:rPr lang="ar-IQ" dirty="0"/>
              <a:t>بناء مجمعات سكنية خارج المدينة </a:t>
            </a:r>
            <a:r>
              <a:rPr lang="ar-IQ" dirty="0" smtClean="0"/>
              <a:t>.</a:t>
            </a:r>
            <a:endParaRPr lang="en-US" dirty="0"/>
          </a:p>
          <a:p>
            <a:pPr marL="457200" lvl="0" indent="-457200" algn="r" rtl="1">
              <a:buFont typeface="+mj-lt"/>
              <a:buAutoNum type="arabicPeriod"/>
            </a:pPr>
            <a:r>
              <a:rPr lang="ar-IQ" dirty="0"/>
              <a:t> ازالة العشوائيات في الاجزاء المهمة من المدينة </a:t>
            </a:r>
            <a:r>
              <a:rPr lang="ar-IQ" dirty="0" smtClean="0"/>
              <a:t>.</a:t>
            </a:r>
            <a:endParaRPr lang="en-US" dirty="0"/>
          </a:p>
          <a:p>
            <a:pPr marL="457200" lvl="0" indent="-457200" algn="r" rtl="1">
              <a:buFont typeface="+mj-lt"/>
              <a:buAutoNum type="arabicPeriod"/>
            </a:pPr>
            <a:r>
              <a:rPr lang="ar-IQ" dirty="0"/>
              <a:t> تطوير بعض تجمعات السكن العشوائي </a:t>
            </a:r>
            <a:r>
              <a:rPr lang="ar-IQ" dirty="0" smtClean="0"/>
              <a:t>.</a:t>
            </a:r>
            <a:endParaRPr lang="en-US" dirty="0"/>
          </a:p>
          <a:p>
            <a:pPr algn="r" rtl="1"/>
            <a:endParaRPr lang="en-US" dirty="0"/>
          </a:p>
        </p:txBody>
      </p:sp>
    </p:spTree>
    <p:extLst>
      <p:ext uri="{BB962C8B-B14F-4D97-AF65-F5344CB8AC3E}">
        <p14:creationId xmlns:p14="http://schemas.microsoft.com/office/powerpoint/2010/main" val="1440658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1"/>
            <a:ext cx="7745505" cy="4068762"/>
          </a:xfrm>
        </p:spPr>
        <p:txBody>
          <a:bodyPr/>
          <a:lstStyle/>
          <a:p>
            <a:pPr marL="0" indent="0" algn="r" rtl="1">
              <a:buNone/>
            </a:pPr>
            <a:endParaRPr lang="ar-IQ" dirty="0" smtClean="0"/>
          </a:p>
          <a:p>
            <a:pPr algn="r" rtl="1"/>
            <a:r>
              <a:rPr lang="ar-IQ" b="1" dirty="0"/>
              <a:t>ثانيا :- الاستعمال التجاري </a:t>
            </a:r>
          </a:p>
          <a:p>
            <a:pPr algn="r" rtl="1"/>
            <a:endParaRPr lang="ar-IQ" dirty="0" smtClean="0"/>
          </a:p>
          <a:p>
            <a:pPr algn="r" rtl="1"/>
            <a:r>
              <a:rPr lang="ar-IQ" dirty="0" smtClean="0"/>
              <a:t> </a:t>
            </a:r>
            <a:r>
              <a:rPr lang="ar-IQ" dirty="0"/>
              <a:t>كل مدينة تمارس هذه الوظيغة بغض النظر عن مساحتها او حجمها السكاني ويرتبط هذا بمستوى الفعالية الاقتصادية الذي يزيد من مساحة الاستعمال ونسبته ضمن الاطار العمراني للمدينة</a:t>
            </a:r>
            <a:endParaRPr lang="en-US" dirty="0"/>
          </a:p>
        </p:txBody>
      </p:sp>
    </p:spTree>
    <p:extLst>
      <p:ext uri="{BB962C8B-B14F-4D97-AF65-F5344CB8AC3E}">
        <p14:creationId xmlns:p14="http://schemas.microsoft.com/office/powerpoint/2010/main" val="4236105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IQ" dirty="0"/>
              <a:t>وتتحدد سمات هذه الوظيفة في المدينة بما يلي </a:t>
            </a:r>
            <a:r>
              <a:rPr lang="ar-IQ" dirty="0" smtClean="0"/>
              <a:t>:-</a:t>
            </a:r>
            <a:endParaRPr lang="en-US" dirty="0"/>
          </a:p>
          <a:p>
            <a:pPr marL="457200" lvl="0" indent="-457200" algn="r" rtl="1">
              <a:buFont typeface="+mj-lt"/>
              <a:buAutoNum type="arabicPeriod"/>
            </a:pPr>
            <a:r>
              <a:rPr lang="ar-IQ" dirty="0"/>
              <a:t> تحتل المواقع المركزية للمدينة</a:t>
            </a:r>
            <a:endParaRPr lang="en-US" dirty="0"/>
          </a:p>
          <a:p>
            <a:pPr marL="457200" lvl="0" indent="-457200" algn="r" rtl="1">
              <a:buFont typeface="+mj-lt"/>
              <a:buAutoNum type="arabicPeriod"/>
            </a:pPr>
            <a:r>
              <a:rPr lang="ar-IQ" dirty="0"/>
              <a:t> تمتاز الوظيفة بالتبدل في مواقعها تبعا لتوسع المدينة</a:t>
            </a:r>
            <a:endParaRPr lang="en-US" dirty="0"/>
          </a:p>
          <a:p>
            <a:pPr marL="457200" lvl="0" indent="-457200" algn="r" rtl="1">
              <a:buFont typeface="+mj-lt"/>
              <a:buAutoNum type="arabicPeriod"/>
            </a:pPr>
            <a:r>
              <a:rPr lang="ar-IQ" dirty="0"/>
              <a:t> تضم اعلى نسبة من العاملين</a:t>
            </a:r>
            <a:endParaRPr lang="en-US" dirty="0"/>
          </a:p>
          <a:p>
            <a:pPr marL="457200" lvl="0" indent="-457200" algn="r" rtl="1">
              <a:buFont typeface="+mj-lt"/>
              <a:buAutoNum type="arabicPeriod"/>
            </a:pPr>
            <a:r>
              <a:rPr lang="ar-IQ" dirty="0"/>
              <a:t> ذات بعد اقليمي </a:t>
            </a:r>
            <a:endParaRPr lang="en-US" dirty="0"/>
          </a:p>
          <a:p>
            <a:pPr marL="457200" lvl="0" indent="-457200" algn="r" rtl="1">
              <a:buFont typeface="+mj-lt"/>
              <a:buAutoNum type="arabicPeriod"/>
            </a:pPr>
            <a:r>
              <a:rPr lang="ar-IQ" dirty="0"/>
              <a:t> هي جزء اساسي من اقتصاد المدينة</a:t>
            </a:r>
            <a:endParaRPr lang="en-US" dirty="0"/>
          </a:p>
          <a:p>
            <a:pPr marL="457200" lvl="0" indent="-457200" algn="r" rtl="1">
              <a:buFont typeface="+mj-lt"/>
              <a:buAutoNum type="arabicPeriod"/>
            </a:pPr>
            <a:r>
              <a:rPr lang="en-US" dirty="0"/>
              <a:t> </a:t>
            </a:r>
            <a:r>
              <a:rPr lang="ar-IQ" dirty="0"/>
              <a:t>مع ازدياد مساحة المدينة تتعدد انماطها</a:t>
            </a:r>
            <a:endParaRPr lang="en-US" dirty="0"/>
          </a:p>
          <a:p>
            <a:pPr marL="457200" lvl="0" indent="-457200" algn="r" rtl="1">
              <a:buFont typeface="+mj-lt"/>
              <a:buAutoNum type="arabicPeriod"/>
            </a:pPr>
            <a:r>
              <a:rPr lang="ar-IQ" dirty="0"/>
              <a:t> تزداد السلع مع ازدياد اهمية المدينة النسبي</a:t>
            </a:r>
            <a:endParaRPr lang="en-US" dirty="0"/>
          </a:p>
          <a:p>
            <a:pPr marL="457200" indent="-457200" algn="r" rtl="1">
              <a:buFont typeface="+mj-lt"/>
              <a:buAutoNum type="arabicPeriod"/>
            </a:pPr>
            <a:r>
              <a:rPr lang="ar-IQ" dirty="0"/>
              <a:t> قدرتها على المنافسة بسبب القوة الاقتصادية لها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5877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r" rtl="1"/>
            <a:r>
              <a:rPr lang="ar-IQ" b="1" dirty="0"/>
              <a:t>الانماط الرئيسة للاستعمالات التجارية داخل المدينة ( المدن الكبيرة )</a:t>
            </a:r>
            <a:endParaRPr lang="en-US" b="1" dirty="0"/>
          </a:p>
          <a:p>
            <a:pPr marL="457200" lvl="0" indent="-457200" algn="r" rtl="1">
              <a:buFont typeface="+mj-lt"/>
              <a:buAutoNum type="arabicPeriod"/>
            </a:pPr>
            <a:r>
              <a:rPr lang="ar-IQ" dirty="0"/>
              <a:t>المنطقة التجارية المركزية  </a:t>
            </a:r>
            <a:r>
              <a:rPr lang="en-US" dirty="0"/>
              <a:t>CBD</a:t>
            </a:r>
          </a:p>
          <a:p>
            <a:pPr marL="457200" lvl="0" indent="-457200" algn="r" rtl="1">
              <a:buFont typeface="+mj-lt"/>
              <a:buAutoNum type="arabicPeriod"/>
            </a:pPr>
            <a:r>
              <a:rPr lang="ar-IQ" dirty="0"/>
              <a:t> المنطقة التجارية الثانوية </a:t>
            </a:r>
            <a:endParaRPr lang="en-US" dirty="0"/>
          </a:p>
          <a:p>
            <a:pPr marL="457200" lvl="0" indent="-457200" algn="r" rtl="1">
              <a:buFont typeface="+mj-lt"/>
              <a:buAutoNum type="arabicPeriod"/>
            </a:pPr>
            <a:r>
              <a:rPr lang="ar-IQ" dirty="0"/>
              <a:t> الشوارع التجارية الرئيسة </a:t>
            </a:r>
            <a:endParaRPr lang="en-US" dirty="0"/>
          </a:p>
          <a:p>
            <a:pPr marL="457200" lvl="0" indent="-457200" algn="r" rtl="1">
              <a:buFont typeface="+mj-lt"/>
              <a:buAutoNum type="arabicPeriod"/>
            </a:pPr>
            <a:r>
              <a:rPr lang="ar-IQ" dirty="0"/>
              <a:t> الشوارع التجارية في الاحياء السكنية </a:t>
            </a:r>
            <a:endParaRPr lang="en-US" dirty="0"/>
          </a:p>
          <a:p>
            <a:pPr marL="457200" lvl="0" indent="-457200" algn="r" rtl="1">
              <a:buFont typeface="+mj-lt"/>
              <a:buAutoNum type="arabicPeriod"/>
            </a:pPr>
            <a:r>
              <a:rPr lang="ar-IQ" dirty="0"/>
              <a:t> تجمعات المخازن التجارية المعزولة</a:t>
            </a:r>
            <a:endParaRPr lang="en-US" dirty="0"/>
          </a:p>
          <a:p>
            <a:pPr algn="r" rtl="1"/>
            <a:r>
              <a:rPr lang="ar-IQ" b="1" dirty="0"/>
              <a:t>ثالثا :- الوظيفة الصناعية </a:t>
            </a:r>
            <a:endParaRPr lang="en-US" b="1" dirty="0"/>
          </a:p>
          <a:p>
            <a:pPr algn="r" rtl="1"/>
            <a:r>
              <a:rPr lang="ar-IQ" dirty="0"/>
              <a:t>يعتقد البعض ان الصناعة ساهمت في نشأة وتطور المدن عبر مراحلها </a:t>
            </a:r>
            <a:r>
              <a:rPr lang="ar-IQ" dirty="0" smtClean="0"/>
              <a:t>(الحديث </a:t>
            </a:r>
            <a:r>
              <a:rPr lang="ar-IQ" dirty="0"/>
              <a:t>عن الموضوع منذ بداية نشوء الصناعات ودورها في المدينة )</a:t>
            </a:r>
            <a:endParaRPr lang="en-US" dirty="0"/>
          </a:p>
          <a:p>
            <a:pPr algn="r" rtl="1"/>
            <a:endParaRPr lang="en-US" dirty="0"/>
          </a:p>
        </p:txBody>
      </p:sp>
    </p:spTree>
    <p:extLst>
      <p:ext uri="{BB962C8B-B14F-4D97-AF65-F5344CB8AC3E}">
        <p14:creationId xmlns:p14="http://schemas.microsoft.com/office/powerpoint/2010/main" val="1984678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076253"/>
          </a:xfrm>
        </p:spPr>
        <p:txBody>
          <a:bodyPr>
            <a:normAutofit lnSpcReduction="10000"/>
          </a:bodyPr>
          <a:lstStyle/>
          <a:p>
            <a:pPr algn="r" rtl="1"/>
            <a:r>
              <a:rPr lang="ar-IQ" b="1" dirty="0"/>
              <a:t>ثانيا :- التصنيف </a:t>
            </a:r>
            <a:r>
              <a:rPr lang="ar-IQ" b="1" dirty="0" smtClean="0"/>
              <a:t>البنيوي</a:t>
            </a:r>
          </a:p>
          <a:p>
            <a:pPr marL="457200" lvl="0" indent="-457200" algn="r" rtl="1">
              <a:buFont typeface="+mj-lt"/>
              <a:buAutoNum type="arabicPeriod"/>
            </a:pPr>
            <a:r>
              <a:rPr lang="ar-IQ" dirty="0"/>
              <a:t> المدن الشعاعية </a:t>
            </a:r>
            <a:endParaRPr lang="ar-IQ" dirty="0" smtClean="0"/>
          </a:p>
          <a:p>
            <a:pPr marL="457200" lvl="0" indent="-457200" algn="r" rtl="1">
              <a:buFont typeface="+mj-lt"/>
              <a:buAutoNum type="arabicPeriod"/>
            </a:pPr>
            <a:r>
              <a:rPr lang="ar-IQ" dirty="0" smtClean="0"/>
              <a:t>المدن </a:t>
            </a:r>
            <a:r>
              <a:rPr lang="ar-IQ" dirty="0"/>
              <a:t>المحتشدة </a:t>
            </a:r>
            <a:endParaRPr lang="ar-IQ" dirty="0" smtClean="0"/>
          </a:p>
          <a:p>
            <a:pPr marL="457200" lvl="0" indent="-457200" algn="r" rtl="1">
              <a:buFont typeface="+mj-lt"/>
              <a:buAutoNum type="arabicPeriod"/>
            </a:pPr>
            <a:r>
              <a:rPr lang="ar-IQ" dirty="0" smtClean="0"/>
              <a:t>المدن </a:t>
            </a:r>
            <a:r>
              <a:rPr lang="ar-IQ" dirty="0"/>
              <a:t>الطولية </a:t>
            </a:r>
            <a:endParaRPr lang="ar-IQ" dirty="0" smtClean="0"/>
          </a:p>
          <a:p>
            <a:pPr marL="457200" lvl="0" indent="-457200" algn="r" rtl="1">
              <a:buFont typeface="+mj-lt"/>
              <a:buAutoNum type="arabicPeriod"/>
            </a:pPr>
            <a:r>
              <a:rPr lang="ar-IQ" dirty="0" smtClean="0"/>
              <a:t>المدن الشبكية</a:t>
            </a:r>
          </a:p>
          <a:p>
            <a:pPr algn="r" rtl="1"/>
            <a:r>
              <a:rPr lang="ar-IQ" b="1" dirty="0"/>
              <a:t>ثالثا :- التصنيف النوعي</a:t>
            </a:r>
            <a:r>
              <a:rPr lang="ar-IQ" dirty="0"/>
              <a:t> </a:t>
            </a:r>
            <a:endParaRPr lang="en-US" dirty="0"/>
          </a:p>
          <a:p>
            <a:pPr marL="457200" lvl="0" indent="-457200" algn="r" rtl="1">
              <a:buFont typeface="+mj-lt"/>
              <a:buAutoNum type="arabicPeriod"/>
            </a:pPr>
            <a:r>
              <a:rPr lang="ar-IQ" dirty="0"/>
              <a:t> المدن العقدية  </a:t>
            </a:r>
            <a:endParaRPr lang="ar-IQ" dirty="0" smtClean="0"/>
          </a:p>
          <a:p>
            <a:pPr marL="457200" lvl="0" indent="-457200" algn="r" rtl="1">
              <a:buFont typeface="+mj-lt"/>
              <a:buAutoNum type="arabicPeriod"/>
            </a:pPr>
            <a:r>
              <a:rPr lang="ar-IQ" dirty="0" smtClean="0"/>
              <a:t>المدن </a:t>
            </a:r>
            <a:r>
              <a:rPr lang="ar-IQ" dirty="0"/>
              <a:t>البؤرية </a:t>
            </a:r>
            <a:endParaRPr lang="ar-IQ" dirty="0" smtClean="0"/>
          </a:p>
          <a:p>
            <a:pPr marL="457200" lvl="0" indent="-457200" algn="r" rtl="1">
              <a:buFont typeface="+mj-lt"/>
              <a:buAutoNum type="arabicPeriod"/>
            </a:pPr>
            <a:r>
              <a:rPr lang="ar-IQ" dirty="0" smtClean="0"/>
              <a:t>المدن </a:t>
            </a:r>
            <a:r>
              <a:rPr lang="ar-IQ" dirty="0"/>
              <a:t>الهامشية  </a:t>
            </a:r>
            <a:endParaRPr lang="ar-IQ" dirty="0" smtClean="0"/>
          </a:p>
          <a:p>
            <a:pPr marL="457200" lvl="0" indent="-457200" algn="r" rtl="1">
              <a:buFont typeface="+mj-lt"/>
              <a:buAutoNum type="arabicPeriod"/>
            </a:pPr>
            <a:r>
              <a:rPr lang="ar-IQ" dirty="0" smtClean="0"/>
              <a:t> </a:t>
            </a:r>
            <a:r>
              <a:rPr lang="ar-IQ" dirty="0"/>
              <a:t>مدن المداخل</a:t>
            </a:r>
            <a:endParaRPr lang="en-US" dirty="0"/>
          </a:p>
          <a:p>
            <a:pPr marL="0" lvl="0" indent="0" algn="r" rtl="1">
              <a:buNone/>
            </a:pPr>
            <a:endParaRPr lang="en-US" dirty="0"/>
          </a:p>
          <a:p>
            <a:pPr algn="r" rtl="1"/>
            <a:endParaRPr lang="en-US" b="1" dirty="0"/>
          </a:p>
        </p:txBody>
      </p:sp>
    </p:spTree>
    <p:extLst>
      <p:ext uri="{BB962C8B-B14F-4D97-AF65-F5344CB8AC3E}">
        <p14:creationId xmlns:p14="http://schemas.microsoft.com/office/powerpoint/2010/main" val="1630400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IQ" dirty="0"/>
              <a:t> مع وجود الصناعة فانها ساهمت بما يلي :-</a:t>
            </a:r>
            <a:endParaRPr lang="en-US" dirty="0"/>
          </a:p>
          <a:p>
            <a:pPr marL="457200" lvl="0" indent="-457200" algn="r" rtl="1">
              <a:buFont typeface="+mj-lt"/>
              <a:buAutoNum type="arabicPeriod"/>
            </a:pPr>
            <a:r>
              <a:rPr lang="ar-IQ" dirty="0"/>
              <a:t> مراكز لجذب السكان </a:t>
            </a:r>
            <a:endParaRPr lang="en-US" dirty="0"/>
          </a:p>
          <a:p>
            <a:pPr marL="457200" lvl="0" indent="-457200" algn="r" rtl="1">
              <a:buFont typeface="+mj-lt"/>
              <a:buAutoNum type="arabicPeriod"/>
            </a:pPr>
            <a:r>
              <a:rPr lang="ar-IQ" dirty="0"/>
              <a:t> زيادة حجم المدن </a:t>
            </a:r>
            <a:endParaRPr lang="en-US" dirty="0"/>
          </a:p>
          <a:p>
            <a:pPr marL="457200" lvl="0" indent="-457200" algn="r" rtl="1">
              <a:buFont typeface="+mj-lt"/>
              <a:buAutoNum type="arabicPeriod"/>
            </a:pPr>
            <a:r>
              <a:rPr lang="ar-IQ" dirty="0"/>
              <a:t> تطوير اقتصاد المدينة واقليمها</a:t>
            </a:r>
            <a:endParaRPr lang="en-US" dirty="0"/>
          </a:p>
          <a:p>
            <a:pPr marL="457200" lvl="0" indent="-457200" algn="r" rtl="1">
              <a:buFont typeface="+mj-lt"/>
              <a:buAutoNum type="arabicPeriod"/>
            </a:pPr>
            <a:r>
              <a:rPr lang="ar-IQ" dirty="0"/>
              <a:t> تطوير الوظائف الاخرى </a:t>
            </a:r>
            <a:endParaRPr lang="en-US" dirty="0"/>
          </a:p>
          <a:p>
            <a:pPr marL="457200" lvl="0" indent="-457200" algn="r" rtl="1">
              <a:buFont typeface="+mj-lt"/>
              <a:buAutoNum type="arabicPeriod"/>
            </a:pPr>
            <a:r>
              <a:rPr lang="ar-IQ" dirty="0"/>
              <a:t> تشجع الصناعة في توسع المدن وزيادة شبكة النقل فيها</a:t>
            </a:r>
            <a:endParaRPr lang="en-US" dirty="0"/>
          </a:p>
          <a:p>
            <a:pPr marL="457200" lvl="0" indent="-457200" algn="r" rtl="1">
              <a:buFont typeface="+mj-lt"/>
              <a:buAutoNum type="arabicPeriod"/>
            </a:pPr>
            <a:r>
              <a:rPr lang="ar-IQ" dirty="0"/>
              <a:t> تمتاز بشدة التعقيد في توزيعا المكاني </a:t>
            </a:r>
            <a:endParaRPr lang="en-US" dirty="0"/>
          </a:p>
          <a:p>
            <a:pPr marL="457200" lvl="0" indent="-457200" algn="r" rtl="1">
              <a:buFont typeface="+mj-lt"/>
              <a:buAutoNum type="arabicPeriod"/>
            </a:pPr>
            <a:r>
              <a:rPr lang="ar-IQ" dirty="0"/>
              <a:t> لها القدرة على منافسة الوظائف الاخرى </a:t>
            </a:r>
            <a:endParaRPr lang="en-US" dirty="0"/>
          </a:p>
          <a:p>
            <a:pPr marL="457200" indent="-457200" algn="r" rtl="1">
              <a:buFont typeface="+mj-lt"/>
              <a:buAutoNum type="arabicPeriod"/>
            </a:pPr>
            <a:r>
              <a:rPr lang="ar-IQ" dirty="0"/>
              <a:t> حصتها تزداد ونطاقها يتسع كلما ازداد حجم المدينة</a:t>
            </a:r>
            <a:endParaRPr lang="en-US" dirty="0"/>
          </a:p>
        </p:txBody>
      </p:sp>
    </p:spTree>
    <p:extLst>
      <p:ext uri="{BB962C8B-B14F-4D97-AF65-F5344CB8AC3E}">
        <p14:creationId xmlns:p14="http://schemas.microsoft.com/office/powerpoint/2010/main" val="4164224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اولا :- النقاش حول مواقعها في نظريلت التركيب الداخلي </a:t>
            </a:r>
            <a:endParaRPr lang="en-US" dirty="0"/>
          </a:p>
          <a:p>
            <a:pPr algn="r" rtl="1"/>
            <a:r>
              <a:rPr lang="ar-IQ" dirty="0"/>
              <a:t>ثانيا :- الانماط في المدن الكبيرة وهذه تاخذ جانبين </a:t>
            </a:r>
            <a:endParaRPr lang="en-US" dirty="0"/>
          </a:p>
          <a:p>
            <a:pPr algn="r" rtl="1"/>
            <a:r>
              <a:rPr lang="ar-IQ" dirty="0"/>
              <a:t>الجانب الاول يكون في بعض الموانىء</a:t>
            </a:r>
            <a:endParaRPr lang="en-US" dirty="0"/>
          </a:p>
          <a:p>
            <a:pPr marL="457200" lvl="0" indent="-457200" algn="r" rtl="1">
              <a:buFont typeface="+mj-lt"/>
              <a:buAutoNum type="arabicPeriod"/>
            </a:pPr>
            <a:r>
              <a:rPr lang="ar-IQ" dirty="0"/>
              <a:t>المواقع المركزية </a:t>
            </a:r>
            <a:endParaRPr lang="en-US" dirty="0"/>
          </a:p>
          <a:p>
            <a:pPr marL="457200" lvl="0" indent="-457200" algn="r" rtl="1">
              <a:buFont typeface="+mj-lt"/>
              <a:buAutoNum type="arabicPeriod"/>
            </a:pPr>
            <a:r>
              <a:rPr lang="ar-IQ" dirty="0"/>
              <a:t> مواقع طرق النقل </a:t>
            </a:r>
            <a:endParaRPr lang="en-US" dirty="0"/>
          </a:p>
          <a:p>
            <a:pPr marL="457200" lvl="0" indent="-457200" algn="r" rtl="1">
              <a:buFont typeface="+mj-lt"/>
              <a:buAutoNum type="arabicPeriod"/>
            </a:pPr>
            <a:r>
              <a:rPr lang="ar-IQ" dirty="0"/>
              <a:t> مواقع الحافات الخارجية للمدن </a:t>
            </a:r>
            <a:endParaRPr lang="en-US" dirty="0"/>
          </a:p>
          <a:p>
            <a:pPr marL="457200" indent="-457200" algn="r" rtl="1">
              <a:buFont typeface="+mj-lt"/>
              <a:buAutoNum type="arabicPeriod"/>
            </a:pPr>
            <a:r>
              <a:rPr lang="ar-IQ" dirty="0"/>
              <a:t> مواقع الميناء</a:t>
            </a:r>
            <a:endParaRPr lang="en-US" dirty="0"/>
          </a:p>
        </p:txBody>
      </p:sp>
      <p:sp>
        <p:nvSpPr>
          <p:cNvPr id="3" name="Title 2"/>
          <p:cNvSpPr>
            <a:spLocks noGrp="1"/>
          </p:cNvSpPr>
          <p:nvPr>
            <p:ph type="title"/>
          </p:nvPr>
        </p:nvSpPr>
        <p:spPr/>
        <p:txBody>
          <a:bodyPr/>
          <a:lstStyle/>
          <a:p>
            <a:r>
              <a:rPr lang="ar-IQ" dirty="0"/>
              <a:t>انماط استعمالات الارض الصناعية </a:t>
            </a:r>
            <a:endParaRPr lang="en-US" dirty="0"/>
          </a:p>
        </p:txBody>
      </p:sp>
    </p:spTree>
    <p:extLst>
      <p:ext uri="{BB962C8B-B14F-4D97-AF65-F5344CB8AC3E}">
        <p14:creationId xmlns:p14="http://schemas.microsoft.com/office/powerpoint/2010/main" val="14927694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الجانب الاخر في المدن القديمة </a:t>
            </a:r>
            <a:endParaRPr lang="en-US" dirty="0"/>
          </a:p>
          <a:p>
            <a:pPr marL="457200" lvl="0" indent="-457200" algn="r" rtl="1">
              <a:buFont typeface="+mj-lt"/>
              <a:buAutoNum type="arabicPeriod"/>
            </a:pPr>
            <a:r>
              <a:rPr lang="ar-IQ" dirty="0"/>
              <a:t> المنطقة الصناعية القديمة في المدينة المركزية</a:t>
            </a:r>
            <a:endParaRPr lang="en-US" dirty="0"/>
          </a:p>
          <a:p>
            <a:pPr marL="457200" lvl="0" indent="-457200" algn="r" rtl="1">
              <a:buFont typeface="+mj-lt"/>
              <a:buAutoNum type="arabicPeriod"/>
            </a:pPr>
            <a:r>
              <a:rPr lang="ar-IQ" dirty="0"/>
              <a:t> الصناعة الواقعة في </a:t>
            </a:r>
            <a:r>
              <a:rPr lang="en-US" dirty="0"/>
              <a:t>CBD</a:t>
            </a:r>
          </a:p>
          <a:p>
            <a:pPr marL="457200" lvl="0" indent="-457200" algn="r" rtl="1">
              <a:buFont typeface="+mj-lt"/>
              <a:buAutoNum type="arabicPeriod"/>
            </a:pPr>
            <a:r>
              <a:rPr lang="ar-IQ" dirty="0"/>
              <a:t> الصناعات الواقعة في المنطقة السكنية </a:t>
            </a:r>
            <a:endParaRPr lang="en-US" dirty="0"/>
          </a:p>
          <a:p>
            <a:pPr marL="457200" lvl="0" indent="-457200" algn="r" rtl="1">
              <a:buFont typeface="+mj-lt"/>
              <a:buAutoNum type="arabicPeriod"/>
            </a:pPr>
            <a:r>
              <a:rPr lang="ar-IQ" dirty="0"/>
              <a:t> المناطق الصناعية المنظمة </a:t>
            </a:r>
            <a:endParaRPr lang="en-US" dirty="0"/>
          </a:p>
          <a:p>
            <a:pPr marL="457200" lvl="0" indent="-457200" algn="r" rtl="1">
              <a:buFont typeface="+mj-lt"/>
              <a:buAutoNum type="arabicPeriod"/>
            </a:pPr>
            <a:r>
              <a:rPr lang="ar-IQ" dirty="0"/>
              <a:t> المنطقة الصناعية القديمة</a:t>
            </a:r>
            <a:endParaRPr lang="en-US" dirty="0"/>
          </a:p>
          <a:p>
            <a:pPr marL="457200" indent="-457200" algn="r" rtl="1">
              <a:buFont typeface="+mj-lt"/>
              <a:buAutoNum type="arabicPeriod"/>
            </a:pPr>
            <a:endParaRPr lang="en-US" dirty="0"/>
          </a:p>
        </p:txBody>
      </p:sp>
    </p:spTree>
    <p:extLst>
      <p:ext uri="{BB962C8B-B14F-4D97-AF65-F5344CB8AC3E}">
        <p14:creationId xmlns:p14="http://schemas.microsoft.com/office/powerpoint/2010/main" val="20051467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057400"/>
            <a:ext cx="7987552" cy="4343399"/>
          </a:xfrm>
        </p:spPr>
        <p:txBody>
          <a:bodyPr>
            <a:normAutofit/>
          </a:bodyPr>
          <a:lstStyle/>
          <a:p>
            <a:pPr algn="just" rtl="1"/>
            <a:r>
              <a:rPr lang="ar-IQ" b="1" dirty="0"/>
              <a:t>رابعا :- الخدمات الترفيهية </a:t>
            </a:r>
            <a:endParaRPr lang="en-US" b="1" dirty="0"/>
          </a:p>
          <a:p>
            <a:pPr algn="just" rtl="1"/>
            <a:r>
              <a:rPr lang="ar-IQ" dirty="0"/>
              <a:t>توسع المدن ونموها وزيادة السكان تطلب وجود خدمات ترفيهية تلبي حاجة سكان المدينة واقليمها ومع التطور الاقتصادي تزداد الحاجة لهكذا نوع من الخدمات </a:t>
            </a:r>
            <a:r>
              <a:rPr lang="ar-IQ" dirty="0" smtClean="0"/>
              <a:t>.</a:t>
            </a:r>
          </a:p>
          <a:p>
            <a:pPr lvl="0" algn="just" rtl="1"/>
            <a:r>
              <a:rPr lang="ar-IQ" b="1" dirty="0"/>
              <a:t>اهمية الوظيفة الترفيهية </a:t>
            </a:r>
            <a:endParaRPr lang="en-US" b="1" dirty="0"/>
          </a:p>
          <a:p>
            <a:pPr marL="457200" lvl="0" indent="-457200" algn="just" rtl="1">
              <a:buFont typeface="+mj-lt"/>
              <a:buAutoNum type="arabicPeriod"/>
            </a:pPr>
            <a:r>
              <a:rPr lang="ar-IQ" dirty="0"/>
              <a:t>المناطق الخضراء والمناطق المفتوحة هي مراكز لترويح السكان </a:t>
            </a:r>
            <a:endParaRPr lang="en-US" dirty="0"/>
          </a:p>
          <a:p>
            <a:pPr marL="457200" lvl="0" indent="-457200" algn="just" rtl="1">
              <a:buFont typeface="+mj-lt"/>
              <a:buAutoNum type="arabicPeriod"/>
            </a:pPr>
            <a:r>
              <a:rPr lang="ar-IQ" dirty="0"/>
              <a:t> لجوء الانسان بحثا عن الاماكن الهادئة بعيدا عن ضجيج الحياة المدنية </a:t>
            </a:r>
            <a:endParaRPr lang="en-US" dirty="0"/>
          </a:p>
          <a:p>
            <a:pPr marL="457200" lvl="0" indent="-457200" algn="just" rtl="1">
              <a:buFont typeface="+mj-lt"/>
              <a:buAutoNum type="arabicPeriod"/>
            </a:pPr>
            <a:r>
              <a:rPr lang="ar-IQ" dirty="0"/>
              <a:t> تتراوح مساحة الاستعمال من 7% - 10%</a:t>
            </a:r>
            <a:endParaRPr lang="en-US" dirty="0"/>
          </a:p>
          <a:p>
            <a:pPr marL="457200" lvl="0" indent="-457200" algn="just" rtl="1">
              <a:buFont typeface="+mj-lt"/>
              <a:buAutoNum type="arabicPeriod"/>
            </a:pPr>
            <a:r>
              <a:rPr lang="ar-IQ" dirty="0"/>
              <a:t> تشكل جزء من اقتصاد </a:t>
            </a:r>
            <a:r>
              <a:rPr lang="ar-IQ" dirty="0" smtClean="0"/>
              <a:t>المدينة وبخاصة </a:t>
            </a:r>
            <a:r>
              <a:rPr lang="ar-IQ" dirty="0"/>
              <a:t>في المدن الكبرى ذات البعد الاقليمي </a:t>
            </a:r>
            <a:endParaRPr lang="en-US" dirty="0"/>
          </a:p>
          <a:p>
            <a:pPr marL="457200" lvl="0" indent="-457200" algn="just" rtl="1">
              <a:buFont typeface="+mj-lt"/>
              <a:buAutoNum type="arabicPeriod"/>
            </a:pPr>
            <a:r>
              <a:rPr lang="ar-IQ" dirty="0"/>
              <a:t> تقلل مستويات التلوث في المدينة عبر الحدائق العامة والفضاءات المفتوحة</a:t>
            </a:r>
            <a:endParaRPr lang="en-US" dirty="0"/>
          </a:p>
          <a:p>
            <a:pPr algn="just" rtl="1"/>
            <a:endParaRPr lang="en-US" dirty="0"/>
          </a:p>
          <a:p>
            <a:pPr algn="just" rtl="1"/>
            <a:endParaRPr lang="en-US" dirty="0"/>
          </a:p>
        </p:txBody>
      </p:sp>
    </p:spTree>
    <p:extLst>
      <p:ext uri="{BB962C8B-B14F-4D97-AF65-F5344CB8AC3E}">
        <p14:creationId xmlns:p14="http://schemas.microsoft.com/office/powerpoint/2010/main" val="16701047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r" rtl="1"/>
            <a:r>
              <a:rPr lang="ar-IQ" b="1" dirty="0"/>
              <a:t>اصناف الاستعمال الترفيهي داخل المدينة </a:t>
            </a:r>
            <a:endParaRPr lang="en-US" b="1" dirty="0"/>
          </a:p>
          <a:p>
            <a:pPr marL="457200" lvl="0" indent="-457200" algn="r" rtl="1">
              <a:buFont typeface="+mj-lt"/>
              <a:buAutoNum type="arabicPeriod"/>
            </a:pPr>
            <a:r>
              <a:rPr lang="ar-IQ" dirty="0" smtClean="0"/>
              <a:t> مناطق </a:t>
            </a:r>
            <a:r>
              <a:rPr lang="ar-IQ" dirty="0"/>
              <a:t>ترفيهية ذات كثافة عالية</a:t>
            </a:r>
            <a:endParaRPr lang="en-US" dirty="0"/>
          </a:p>
          <a:p>
            <a:pPr marL="457200" lvl="0" indent="-457200" algn="r" rtl="1">
              <a:buFont typeface="+mj-lt"/>
              <a:buAutoNum type="arabicPeriod"/>
            </a:pPr>
            <a:r>
              <a:rPr lang="ar-IQ" dirty="0"/>
              <a:t> مناطق ترفيهية عامة</a:t>
            </a:r>
            <a:endParaRPr lang="en-US" dirty="0"/>
          </a:p>
          <a:p>
            <a:pPr marL="457200" lvl="0" indent="-457200" algn="r" rtl="1">
              <a:buFont typeface="+mj-lt"/>
              <a:buAutoNum type="arabicPeriod"/>
            </a:pPr>
            <a:r>
              <a:rPr lang="ar-IQ" dirty="0"/>
              <a:t> مناطق البيئة الطبيعية</a:t>
            </a:r>
            <a:endParaRPr lang="en-US" dirty="0"/>
          </a:p>
          <a:p>
            <a:pPr marL="457200" lvl="0" indent="-457200" algn="r" rtl="1">
              <a:buFont typeface="+mj-lt"/>
              <a:buAutoNum type="arabicPeriod"/>
            </a:pPr>
            <a:r>
              <a:rPr lang="ar-IQ" dirty="0"/>
              <a:t> المناطق الطبيعية الفريدة </a:t>
            </a:r>
            <a:endParaRPr lang="en-US" dirty="0"/>
          </a:p>
          <a:p>
            <a:pPr marL="457200" lvl="0" indent="-457200" algn="r" rtl="1">
              <a:buFont typeface="+mj-lt"/>
              <a:buAutoNum type="arabicPeriod"/>
            </a:pPr>
            <a:r>
              <a:rPr lang="ar-IQ" dirty="0"/>
              <a:t> المواقع التاريخية والحضارية</a:t>
            </a:r>
            <a:endParaRPr lang="en-US" dirty="0"/>
          </a:p>
          <a:p>
            <a:pPr marL="457200" lvl="0" indent="-457200" algn="r" rtl="1">
              <a:buFont typeface="+mj-lt"/>
              <a:buAutoNum type="arabicPeriod"/>
            </a:pPr>
            <a:r>
              <a:rPr lang="ar-IQ" dirty="0"/>
              <a:t> المناطق البدائية</a:t>
            </a:r>
            <a:endParaRPr lang="en-US" dirty="0"/>
          </a:p>
          <a:p>
            <a:pPr marL="0" indent="0" rtl="1">
              <a:buNone/>
            </a:pPr>
            <a:r>
              <a:rPr lang="ar-IQ" dirty="0"/>
              <a:t> </a:t>
            </a:r>
            <a:endParaRPr lang="en-US" dirty="0"/>
          </a:p>
          <a:p>
            <a:pPr algn="r" rtl="1"/>
            <a:endParaRPr lang="en-US" dirty="0"/>
          </a:p>
        </p:txBody>
      </p:sp>
    </p:spTree>
    <p:extLst>
      <p:ext uri="{BB962C8B-B14F-4D97-AF65-F5344CB8AC3E}">
        <p14:creationId xmlns:p14="http://schemas.microsoft.com/office/powerpoint/2010/main" val="39418483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وقسم من الباحثين صنف الاستعمال الترفيهي الى </a:t>
            </a:r>
            <a:endParaRPr lang="en-US" dirty="0"/>
          </a:p>
          <a:p>
            <a:pPr marL="457200" lvl="0" indent="-457200" algn="r" rtl="1">
              <a:buFont typeface="+mj-lt"/>
              <a:buAutoNum type="arabicPeriod"/>
            </a:pPr>
            <a:r>
              <a:rPr lang="ar-IQ" dirty="0"/>
              <a:t> مراكزترفيهية اقليمية ( خارج حدود المدينة )</a:t>
            </a:r>
            <a:endParaRPr lang="en-US" dirty="0"/>
          </a:p>
          <a:p>
            <a:pPr marL="457200" lvl="0" indent="-457200" algn="r" rtl="1">
              <a:buFont typeface="+mj-lt"/>
              <a:buAutoNum type="arabicPeriod"/>
            </a:pPr>
            <a:r>
              <a:rPr lang="ar-IQ" dirty="0"/>
              <a:t> مراكز ترفيهية محلية ( ضمن حدود البلدية ) وتشمل </a:t>
            </a:r>
            <a:r>
              <a:rPr lang="ar-IQ" dirty="0" smtClean="0"/>
              <a:t>:</a:t>
            </a:r>
            <a:endParaRPr lang="en-US" dirty="0"/>
          </a:p>
          <a:p>
            <a:pPr lvl="0" algn="r" rtl="1">
              <a:buFont typeface="Wingdings" panose="05000000000000000000" pitchFamily="2" charset="2"/>
              <a:buChar char="Ø"/>
            </a:pPr>
            <a:r>
              <a:rPr lang="ar-IQ" dirty="0"/>
              <a:t>المراكز العامة الحكومية</a:t>
            </a:r>
            <a:endParaRPr lang="en-US" dirty="0"/>
          </a:p>
          <a:p>
            <a:pPr lvl="0" algn="r" rtl="1">
              <a:buFont typeface="Wingdings" panose="05000000000000000000" pitchFamily="2" charset="2"/>
              <a:buChar char="Ø"/>
            </a:pPr>
            <a:r>
              <a:rPr lang="ar-IQ" dirty="0"/>
              <a:t>المراكز التجارية</a:t>
            </a:r>
            <a:endParaRPr lang="en-US" dirty="0"/>
          </a:p>
          <a:p>
            <a:pPr lvl="0" algn="r" rtl="1">
              <a:buFont typeface="Wingdings" panose="05000000000000000000" pitchFamily="2" charset="2"/>
              <a:buChar char="Ø"/>
            </a:pPr>
            <a:r>
              <a:rPr lang="ar-IQ" dirty="0"/>
              <a:t>المراكز الموجهة او الخاصة ( الاندية الخاصة )</a:t>
            </a:r>
            <a:endParaRPr lang="en-US" dirty="0"/>
          </a:p>
          <a:p>
            <a:pPr algn="r" rtl="1"/>
            <a:endParaRPr lang="en-US" dirty="0"/>
          </a:p>
        </p:txBody>
      </p:sp>
    </p:spTree>
    <p:extLst>
      <p:ext uri="{BB962C8B-B14F-4D97-AF65-F5344CB8AC3E}">
        <p14:creationId xmlns:p14="http://schemas.microsoft.com/office/powerpoint/2010/main" val="26372610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248347"/>
            <a:ext cx="8063752" cy="3877815"/>
          </a:xfrm>
        </p:spPr>
        <p:txBody>
          <a:bodyPr>
            <a:normAutofit fontScale="92500"/>
          </a:bodyPr>
          <a:lstStyle/>
          <a:p>
            <a:pPr algn="r" rtl="1"/>
            <a:r>
              <a:rPr lang="ar-IQ" dirty="0"/>
              <a:t> </a:t>
            </a:r>
            <a:r>
              <a:rPr lang="ar-IQ" b="1" dirty="0"/>
              <a:t>وهناك من قسم الخدمات الترفيهية داخل المدينة الى </a:t>
            </a:r>
            <a:r>
              <a:rPr lang="ar-IQ" b="1" dirty="0" smtClean="0"/>
              <a:t>:-</a:t>
            </a:r>
          </a:p>
          <a:p>
            <a:pPr marL="457200" lvl="0" indent="-457200" algn="r" rtl="1">
              <a:buFont typeface="+mj-lt"/>
              <a:buAutoNum type="arabicPeriod"/>
            </a:pPr>
            <a:r>
              <a:rPr lang="ar-IQ" dirty="0"/>
              <a:t>المناطق الخضراء بكل انواعها </a:t>
            </a:r>
            <a:endParaRPr lang="en-US" dirty="0"/>
          </a:p>
          <a:p>
            <a:pPr marL="457200" lvl="0" indent="-457200" algn="r" rtl="1">
              <a:buFont typeface="+mj-lt"/>
              <a:buAutoNum type="arabicPeriod"/>
            </a:pPr>
            <a:r>
              <a:rPr lang="ar-IQ" dirty="0"/>
              <a:t> الكازينوهات والمطاعم </a:t>
            </a:r>
            <a:endParaRPr lang="en-US" dirty="0"/>
          </a:p>
          <a:p>
            <a:pPr marL="457200" lvl="0" indent="-457200" algn="r" rtl="1">
              <a:buFont typeface="+mj-lt"/>
              <a:buAutoNum type="arabicPeriod"/>
            </a:pPr>
            <a:r>
              <a:rPr lang="ar-IQ" dirty="0"/>
              <a:t> النوادي الاجتماعية </a:t>
            </a:r>
            <a:endParaRPr lang="en-US" dirty="0"/>
          </a:p>
          <a:p>
            <a:pPr marL="457200" lvl="0" indent="-457200" algn="r" rtl="1">
              <a:buFont typeface="+mj-lt"/>
              <a:buAutoNum type="arabicPeriod"/>
            </a:pPr>
            <a:r>
              <a:rPr lang="ar-IQ" dirty="0"/>
              <a:t> المسارح ودور عرض السينما </a:t>
            </a:r>
            <a:endParaRPr lang="en-US" dirty="0"/>
          </a:p>
          <a:p>
            <a:pPr marL="457200" lvl="0" indent="-457200" algn="r" rtl="1">
              <a:buFont typeface="+mj-lt"/>
              <a:buAutoNum type="arabicPeriod"/>
            </a:pPr>
            <a:r>
              <a:rPr lang="ar-IQ" dirty="0"/>
              <a:t> المقاهي </a:t>
            </a:r>
            <a:endParaRPr lang="en-US" dirty="0"/>
          </a:p>
          <a:p>
            <a:pPr marL="457200" lvl="0" indent="-457200" algn="r" rtl="1">
              <a:buFont typeface="+mj-lt"/>
              <a:buAutoNum type="arabicPeriod"/>
            </a:pPr>
            <a:r>
              <a:rPr lang="ar-IQ" dirty="0"/>
              <a:t> المتاحف والمناطق الاثرية </a:t>
            </a:r>
            <a:endParaRPr lang="en-US" dirty="0"/>
          </a:p>
          <a:p>
            <a:pPr marL="457200" lvl="0" indent="-457200" algn="r" rtl="1">
              <a:buFont typeface="+mj-lt"/>
              <a:buAutoNum type="arabicPeriod"/>
            </a:pPr>
            <a:r>
              <a:rPr lang="ar-IQ" dirty="0"/>
              <a:t> ساحات الالعاب والتسلية</a:t>
            </a:r>
            <a:endParaRPr lang="en-US" dirty="0"/>
          </a:p>
          <a:p>
            <a:pPr marL="0" indent="0" algn="r" rtl="1">
              <a:buNone/>
            </a:pPr>
            <a:r>
              <a:rPr lang="ar-IQ" dirty="0" smtClean="0"/>
              <a:t>(بعد </a:t>
            </a:r>
            <a:r>
              <a:rPr lang="ar-IQ" dirty="0"/>
              <a:t>ذلك نتحدث عن التوزيع المكاني للخدمات الترفيهية وناخذ مدينة البصرة مثالا </a:t>
            </a:r>
            <a:r>
              <a:rPr lang="ar-IQ" dirty="0" smtClean="0"/>
              <a:t>لذلك) </a:t>
            </a:r>
            <a:endParaRPr lang="en-US" dirty="0"/>
          </a:p>
          <a:p>
            <a:pPr algn="r" rtl="1"/>
            <a:endParaRPr lang="en-US" b="1" dirty="0"/>
          </a:p>
        </p:txBody>
      </p:sp>
    </p:spTree>
    <p:extLst>
      <p:ext uri="{BB962C8B-B14F-4D97-AF65-F5344CB8AC3E}">
        <p14:creationId xmlns:p14="http://schemas.microsoft.com/office/powerpoint/2010/main" val="18642662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057401"/>
            <a:ext cx="8063752" cy="4724400"/>
          </a:xfrm>
        </p:spPr>
        <p:txBody>
          <a:bodyPr>
            <a:normAutofit lnSpcReduction="10000"/>
          </a:bodyPr>
          <a:lstStyle/>
          <a:p>
            <a:pPr algn="just" rtl="1"/>
            <a:r>
              <a:rPr lang="ar-IQ" dirty="0"/>
              <a:t>وهي خدمات ذات طابع ديني تقدم خدماتها لسكانها وسكان المناطق الاخرى وقد تصل الخدمات الى بعد دولي كما هو الحال في مكة المكرمة والمدينة المنورة والقدس الشريف والنجف الاشرف وكربلاء المقدسة وغيرها ، كما يمكن ان يشار الى عدة مؤسسات دينية داخل المدينة وحسب اديان تلك المجتمعات وبشكل عام فقد تتحول هذه الوظيفة الى طابع يميز المدينة ( المدينة الدينية ) وهي ذات صفات خاصة بها </a:t>
            </a:r>
            <a:r>
              <a:rPr lang="ar-IQ" dirty="0" smtClean="0"/>
              <a:t>:</a:t>
            </a:r>
            <a:endParaRPr lang="en-US" dirty="0"/>
          </a:p>
          <a:p>
            <a:pPr marL="457200" lvl="0" indent="-457200" algn="just" rtl="1">
              <a:buFont typeface="+mj-lt"/>
              <a:buAutoNum type="arabicPeriod"/>
            </a:pPr>
            <a:r>
              <a:rPr lang="ar-IQ" dirty="0"/>
              <a:t>وجود اثر </a:t>
            </a:r>
            <a:r>
              <a:rPr lang="ar-IQ" dirty="0" smtClean="0"/>
              <a:t>ديني .</a:t>
            </a:r>
            <a:endParaRPr lang="en-US" dirty="0"/>
          </a:p>
          <a:p>
            <a:pPr marL="457200" lvl="0" indent="-457200" algn="just" rtl="1">
              <a:buFont typeface="+mj-lt"/>
              <a:buAutoNum type="arabicPeriod"/>
            </a:pPr>
            <a:r>
              <a:rPr lang="ar-IQ" dirty="0"/>
              <a:t> كثرة رجال </a:t>
            </a:r>
            <a:r>
              <a:rPr lang="ar-IQ" dirty="0" smtClean="0"/>
              <a:t>الدين . </a:t>
            </a:r>
            <a:endParaRPr lang="en-US" dirty="0"/>
          </a:p>
          <a:p>
            <a:pPr marL="457200" lvl="0" indent="-457200" algn="just" rtl="1">
              <a:buFont typeface="+mj-lt"/>
              <a:buAutoNum type="arabicPeriod"/>
            </a:pPr>
            <a:r>
              <a:rPr lang="ar-IQ" dirty="0"/>
              <a:t> كثرة المؤسسات الدينية </a:t>
            </a:r>
            <a:r>
              <a:rPr lang="ar-IQ" dirty="0" smtClean="0"/>
              <a:t>.</a:t>
            </a:r>
            <a:endParaRPr lang="en-US" dirty="0"/>
          </a:p>
          <a:p>
            <a:pPr marL="457200" lvl="0" indent="-457200" algn="just" rtl="1">
              <a:buFont typeface="+mj-lt"/>
              <a:buAutoNum type="arabicPeriod"/>
            </a:pPr>
            <a:r>
              <a:rPr lang="ar-IQ" dirty="0"/>
              <a:t>يضم مختلف القوميات ذات الدين الواحد </a:t>
            </a:r>
            <a:r>
              <a:rPr lang="ar-IQ" dirty="0" smtClean="0"/>
              <a:t>.</a:t>
            </a:r>
            <a:endParaRPr lang="en-US" dirty="0"/>
          </a:p>
          <a:p>
            <a:pPr marL="457200" lvl="0" indent="-457200" algn="just" rtl="1">
              <a:buFont typeface="+mj-lt"/>
              <a:buAutoNum type="arabicPeriod"/>
            </a:pPr>
            <a:r>
              <a:rPr lang="ar-IQ" dirty="0"/>
              <a:t> الطابع الديني المحافظ للمدينة </a:t>
            </a:r>
            <a:r>
              <a:rPr lang="ar-IQ" dirty="0" smtClean="0"/>
              <a:t>.(</a:t>
            </a:r>
            <a:r>
              <a:rPr lang="ar-IQ" dirty="0"/>
              <a:t>بعد ذلك الحديث عن التوزيع المكاني للخدمات الدينية بشكل </a:t>
            </a:r>
            <a:r>
              <a:rPr lang="ar-IQ" dirty="0" smtClean="0"/>
              <a:t>مفصل )</a:t>
            </a:r>
            <a:endParaRPr lang="en-US" dirty="0"/>
          </a:p>
          <a:p>
            <a:pPr algn="just" rtl="1"/>
            <a:endParaRPr lang="en-US" dirty="0"/>
          </a:p>
        </p:txBody>
      </p:sp>
      <p:sp>
        <p:nvSpPr>
          <p:cNvPr id="3" name="Title 2"/>
          <p:cNvSpPr>
            <a:spLocks noGrp="1"/>
          </p:cNvSpPr>
          <p:nvPr>
            <p:ph type="title"/>
          </p:nvPr>
        </p:nvSpPr>
        <p:spPr/>
        <p:txBody>
          <a:bodyPr/>
          <a:lstStyle/>
          <a:p>
            <a:pPr lvl="0"/>
            <a:r>
              <a:rPr lang="ar-IQ" dirty="0"/>
              <a:t>الخدمات الدينية </a:t>
            </a:r>
            <a:endParaRPr lang="en-US" dirty="0"/>
          </a:p>
        </p:txBody>
      </p:sp>
    </p:spTree>
    <p:extLst>
      <p:ext uri="{BB962C8B-B14F-4D97-AF65-F5344CB8AC3E}">
        <p14:creationId xmlns:p14="http://schemas.microsoft.com/office/powerpoint/2010/main" val="14109135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28653"/>
          </a:xfrm>
        </p:spPr>
        <p:txBody>
          <a:bodyPr>
            <a:normAutofit/>
          </a:bodyPr>
          <a:lstStyle/>
          <a:p>
            <a:pPr algn="just" rtl="1"/>
            <a:r>
              <a:rPr lang="ar-IQ" dirty="0"/>
              <a:t>يشكل النقل الحضري احد اهم استعمالات الارض الحضرية داخل المدينة ويمثل شريان الحياة فيها وتختلف مساحة الاستعمال تبعا لمساحة المدينةودرجة تطورها ومستوى الفعاليات الاقتصادية فيها وبشكل عام فان النقل الحضري يركز على النقاط التالية :-</a:t>
            </a:r>
            <a:endParaRPr lang="en-US" dirty="0"/>
          </a:p>
          <a:p>
            <a:pPr marL="457200" lvl="0" indent="-457200" algn="just" rtl="1">
              <a:buFont typeface="+mj-lt"/>
              <a:buAutoNum type="arabicPeriod"/>
            </a:pPr>
            <a:r>
              <a:rPr lang="ar-IQ" dirty="0"/>
              <a:t> طرق المركبات </a:t>
            </a:r>
            <a:endParaRPr lang="ar-IQ" dirty="0" smtClean="0"/>
          </a:p>
          <a:p>
            <a:pPr marL="457200" lvl="0" indent="-457200" algn="just" rtl="1">
              <a:buFont typeface="+mj-lt"/>
              <a:buAutoNum type="arabicPeriod"/>
            </a:pPr>
            <a:r>
              <a:rPr lang="ar-IQ" dirty="0" smtClean="0"/>
              <a:t>  </a:t>
            </a:r>
            <a:r>
              <a:rPr lang="ar-IQ" dirty="0"/>
              <a:t>المركبات  </a:t>
            </a:r>
            <a:endParaRPr lang="ar-IQ" dirty="0" smtClean="0"/>
          </a:p>
          <a:p>
            <a:pPr marL="457200" lvl="0" indent="-457200" algn="just" rtl="1">
              <a:buFont typeface="+mj-lt"/>
              <a:buAutoNum type="arabicPeriod"/>
            </a:pPr>
            <a:r>
              <a:rPr lang="ar-IQ" dirty="0" smtClean="0"/>
              <a:t>  الموقف </a:t>
            </a:r>
          </a:p>
          <a:p>
            <a:pPr marL="457200" lvl="0" indent="-457200" algn="just" rtl="1">
              <a:buFont typeface="+mj-lt"/>
              <a:buAutoNum type="arabicPeriod"/>
            </a:pPr>
            <a:r>
              <a:rPr lang="ar-IQ" dirty="0" smtClean="0"/>
              <a:t>  </a:t>
            </a:r>
            <a:r>
              <a:rPr lang="ar-IQ" dirty="0"/>
              <a:t>الجسور والانفاق </a:t>
            </a:r>
            <a:endParaRPr lang="ar-IQ" dirty="0" smtClean="0"/>
          </a:p>
          <a:p>
            <a:pPr marL="457200" lvl="0" indent="-457200" algn="just" rtl="1">
              <a:buFont typeface="+mj-lt"/>
              <a:buAutoNum type="arabicPeriod"/>
            </a:pPr>
            <a:r>
              <a:rPr lang="ar-IQ" dirty="0" smtClean="0"/>
              <a:t> العلامات </a:t>
            </a:r>
            <a:r>
              <a:rPr lang="ar-IQ" dirty="0"/>
              <a:t>المرورية  </a:t>
            </a:r>
            <a:endParaRPr lang="ar-IQ" dirty="0" smtClean="0"/>
          </a:p>
          <a:p>
            <a:pPr marL="457200" lvl="0" indent="-457200" algn="just" rtl="1">
              <a:buFont typeface="+mj-lt"/>
              <a:buAutoNum type="arabicPeriod"/>
            </a:pPr>
            <a:r>
              <a:rPr lang="ar-IQ" dirty="0" smtClean="0"/>
              <a:t> </a:t>
            </a:r>
            <a:r>
              <a:rPr lang="ar-IQ" dirty="0"/>
              <a:t>أنظمة الشوارع</a:t>
            </a:r>
            <a:endParaRPr lang="en-US" dirty="0"/>
          </a:p>
          <a:p>
            <a:pPr algn="just" rtl="1"/>
            <a:endParaRPr lang="en-US" dirty="0"/>
          </a:p>
        </p:txBody>
      </p:sp>
      <p:sp>
        <p:nvSpPr>
          <p:cNvPr id="3" name="Title 2"/>
          <p:cNvSpPr>
            <a:spLocks noGrp="1"/>
          </p:cNvSpPr>
          <p:nvPr>
            <p:ph type="title"/>
          </p:nvPr>
        </p:nvSpPr>
        <p:spPr/>
        <p:txBody>
          <a:bodyPr/>
          <a:lstStyle/>
          <a:p>
            <a:pPr lvl="0"/>
            <a:r>
              <a:rPr lang="ar-IQ" dirty="0"/>
              <a:t>خدمات النقل الحضري </a:t>
            </a:r>
            <a:endParaRPr lang="en-US" dirty="0"/>
          </a:p>
        </p:txBody>
      </p:sp>
    </p:spTree>
    <p:extLst>
      <p:ext uri="{BB962C8B-B14F-4D97-AF65-F5344CB8AC3E}">
        <p14:creationId xmlns:p14="http://schemas.microsoft.com/office/powerpoint/2010/main" val="32562820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133601"/>
            <a:ext cx="8063752" cy="4648200"/>
          </a:xfrm>
        </p:spPr>
        <p:txBody>
          <a:bodyPr>
            <a:normAutofit/>
          </a:bodyPr>
          <a:lstStyle/>
          <a:p>
            <a:pPr marL="457200" lvl="0" indent="-457200" algn="r" rtl="1">
              <a:buFont typeface="+mj-lt"/>
              <a:buAutoNum type="arabicPeriod"/>
            </a:pPr>
            <a:r>
              <a:rPr lang="ar-IQ" dirty="0"/>
              <a:t> عشوائية المدن والذي انعكس سلبا على النقل الحضري </a:t>
            </a:r>
            <a:endParaRPr lang="en-US" dirty="0"/>
          </a:p>
          <a:p>
            <a:pPr marL="457200" lvl="0" indent="-457200" algn="r" rtl="1">
              <a:buFont typeface="+mj-lt"/>
              <a:buAutoNum type="arabicPeriod"/>
            </a:pPr>
            <a:r>
              <a:rPr lang="ar-IQ" dirty="0"/>
              <a:t> فقدان التوازن بين اعداد المركبات واطوال وعرض الشوارع</a:t>
            </a:r>
            <a:endParaRPr lang="en-US" dirty="0"/>
          </a:p>
          <a:p>
            <a:pPr marL="457200" lvl="0" indent="-457200" algn="r" rtl="1">
              <a:buFont typeface="+mj-lt"/>
              <a:buAutoNum type="arabicPeriod"/>
            </a:pPr>
            <a:r>
              <a:rPr lang="ar-IQ" dirty="0"/>
              <a:t> عدم وجود العلامات المرورية </a:t>
            </a:r>
            <a:endParaRPr lang="en-US" dirty="0"/>
          </a:p>
          <a:p>
            <a:pPr marL="457200" lvl="0" indent="-457200" algn="r" rtl="1">
              <a:buFont typeface="+mj-lt"/>
              <a:buAutoNum type="arabicPeriod"/>
            </a:pPr>
            <a:r>
              <a:rPr lang="ar-IQ" dirty="0"/>
              <a:t> فقدان الجسور والانفاق بمستوى اعداد المركبات ومساحة المدينة الحضرية وبخاصة في دول العالم النامي</a:t>
            </a:r>
            <a:endParaRPr lang="en-US" dirty="0"/>
          </a:p>
          <a:p>
            <a:pPr marL="457200" lvl="0" indent="-457200" algn="r" rtl="1">
              <a:buFont typeface="+mj-lt"/>
              <a:buAutoNum type="arabicPeriod"/>
            </a:pPr>
            <a:r>
              <a:rPr lang="ar-IQ" dirty="0"/>
              <a:t> عدم وجود وسائل نقل سريعه ( المترو وغيرها )</a:t>
            </a:r>
            <a:endParaRPr lang="en-US" dirty="0"/>
          </a:p>
          <a:p>
            <a:pPr marL="457200" lvl="0" indent="-457200" algn="r" rtl="1">
              <a:buFont typeface="+mj-lt"/>
              <a:buAutoNum type="arabicPeriod"/>
            </a:pPr>
            <a:r>
              <a:rPr lang="ar-IQ" dirty="0"/>
              <a:t> كثرة التقاطعات في اغلب الشوارع وتفرعاتها</a:t>
            </a:r>
            <a:endParaRPr lang="en-US" dirty="0"/>
          </a:p>
          <a:p>
            <a:pPr marL="457200" lvl="0" indent="-457200" algn="r" rtl="1">
              <a:buFont typeface="+mj-lt"/>
              <a:buAutoNum type="arabicPeriod"/>
            </a:pPr>
            <a:r>
              <a:rPr lang="ar-IQ" dirty="0"/>
              <a:t> عدم صلاحية بعض الشوارع لسير المركبات مع عدم وجود طرق بديلة </a:t>
            </a:r>
            <a:endParaRPr lang="en-US" dirty="0"/>
          </a:p>
          <a:p>
            <a:pPr marL="457200" lvl="0" indent="-457200" algn="r" rtl="1">
              <a:buFont typeface="+mj-lt"/>
              <a:buAutoNum type="arabicPeriod"/>
            </a:pPr>
            <a:r>
              <a:rPr lang="ar-IQ" dirty="0"/>
              <a:t> تجاوز اصحاب المؤسسات التجارية على نهر الشارع والارصفة</a:t>
            </a:r>
            <a:endParaRPr lang="en-US" dirty="0"/>
          </a:p>
          <a:p>
            <a:pPr marL="457200" lvl="0" indent="-457200" algn="r" rtl="1">
              <a:buFont typeface="+mj-lt"/>
              <a:buAutoNum type="arabicPeriod"/>
            </a:pPr>
            <a:r>
              <a:rPr lang="ar-IQ" dirty="0"/>
              <a:t> عدم وجود صيانة دورية للشوارع </a:t>
            </a:r>
            <a:endParaRPr lang="en-US" dirty="0"/>
          </a:p>
          <a:p>
            <a:pPr algn="r" rtl="1"/>
            <a:endParaRPr lang="en-US" dirty="0"/>
          </a:p>
        </p:txBody>
      </p:sp>
      <p:sp>
        <p:nvSpPr>
          <p:cNvPr id="3" name="Title 2"/>
          <p:cNvSpPr>
            <a:spLocks noGrp="1"/>
          </p:cNvSpPr>
          <p:nvPr>
            <p:ph type="title"/>
          </p:nvPr>
        </p:nvSpPr>
        <p:spPr/>
        <p:txBody>
          <a:bodyPr/>
          <a:lstStyle/>
          <a:p>
            <a:pPr lvl="0"/>
            <a:r>
              <a:rPr lang="ar-IQ" sz="4800" dirty="0"/>
              <a:t>أهم المشاكل التي تواجه النقل الحضري </a:t>
            </a:r>
            <a:endParaRPr lang="en-US" sz="4800" dirty="0"/>
          </a:p>
        </p:txBody>
      </p:sp>
    </p:spTree>
    <p:extLst>
      <p:ext uri="{BB962C8B-B14F-4D97-AF65-F5344CB8AC3E}">
        <p14:creationId xmlns:p14="http://schemas.microsoft.com/office/powerpoint/2010/main" val="180336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b="1" dirty="0"/>
              <a:t>رابعا :- التصنيف المرتبي </a:t>
            </a:r>
            <a:endParaRPr lang="en-US" b="1" dirty="0"/>
          </a:p>
          <a:p>
            <a:pPr algn="r" rtl="1"/>
            <a:r>
              <a:rPr lang="ar-IQ" dirty="0"/>
              <a:t>وهو تصنيف المدن على اساس عدد السكان حيث تكون على اشكال مراتب حجمية وتظهر من خلال ذلك الانماط </a:t>
            </a:r>
            <a:r>
              <a:rPr lang="ar-IQ" dirty="0" smtClean="0"/>
              <a:t>التالية :- </a:t>
            </a:r>
            <a:endParaRPr lang="en-US" dirty="0"/>
          </a:p>
          <a:p>
            <a:pPr marL="457200" lvl="0" indent="-457200" algn="r" rtl="1">
              <a:buFont typeface="+mj-lt"/>
              <a:buAutoNum type="arabicPeriod"/>
            </a:pPr>
            <a:r>
              <a:rPr lang="ar-IQ" dirty="0"/>
              <a:t> مدن ذات زيادة كبيرة جدا مما يجعلها تتضاعف اربع مرات فاكثر .</a:t>
            </a:r>
            <a:endParaRPr lang="en-US" dirty="0"/>
          </a:p>
          <a:p>
            <a:pPr marL="457200" lvl="0" indent="-457200" algn="r" rtl="1">
              <a:buFont typeface="+mj-lt"/>
              <a:buAutoNum type="arabicPeriod"/>
            </a:pPr>
            <a:r>
              <a:rPr lang="ar-IQ" dirty="0"/>
              <a:t> مدن ذات زيادة كبيرة مما يجعلها تتضاعف بين 2 – 4 مرات .</a:t>
            </a:r>
            <a:endParaRPr lang="en-US" dirty="0"/>
          </a:p>
          <a:p>
            <a:pPr marL="457200" lvl="0" indent="-457200" algn="r" rtl="1">
              <a:buFont typeface="+mj-lt"/>
              <a:buAutoNum type="arabicPeriod"/>
            </a:pPr>
            <a:r>
              <a:rPr lang="ar-IQ" dirty="0"/>
              <a:t> مدن ذات زيادة سكانية تؤهلها لكي تتضاعف بين 0,5 – 1,5 مرة </a:t>
            </a:r>
            <a:endParaRPr lang="en-US" dirty="0"/>
          </a:p>
          <a:p>
            <a:pPr marL="457200" lvl="0" indent="-457200" algn="r" rtl="1">
              <a:buFont typeface="+mj-lt"/>
              <a:buAutoNum type="arabicPeriod"/>
            </a:pPr>
            <a:r>
              <a:rPr lang="ar-IQ" dirty="0"/>
              <a:t> مدن راكدة لم يتغير سكانها خلال فترة معينة .</a:t>
            </a:r>
            <a:endParaRPr lang="en-US" dirty="0"/>
          </a:p>
          <a:p>
            <a:pPr marL="457200" lvl="0" indent="-457200" algn="r" rtl="1">
              <a:buFont typeface="+mj-lt"/>
              <a:buAutoNum type="arabicPeriod"/>
            </a:pPr>
            <a:r>
              <a:rPr lang="ar-IQ" dirty="0"/>
              <a:t> مدن قل عدد سكانها .</a:t>
            </a:r>
            <a:endParaRPr lang="en-US" dirty="0"/>
          </a:p>
          <a:p>
            <a:pPr algn="r" rtl="1"/>
            <a:endParaRPr lang="en-US" dirty="0"/>
          </a:p>
        </p:txBody>
      </p:sp>
    </p:spTree>
    <p:extLst>
      <p:ext uri="{BB962C8B-B14F-4D97-AF65-F5344CB8AC3E}">
        <p14:creationId xmlns:p14="http://schemas.microsoft.com/office/powerpoint/2010/main" val="3112082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gn="r" rtl="1">
              <a:buFont typeface="+mj-lt"/>
              <a:buAutoNum type="arabicPeriod"/>
            </a:pPr>
            <a:r>
              <a:rPr lang="ar-IQ" dirty="0"/>
              <a:t>ارتفاع اسعار الارض مع تطور الشوارع </a:t>
            </a:r>
            <a:endParaRPr lang="en-US" dirty="0"/>
          </a:p>
          <a:p>
            <a:pPr marL="457200" lvl="0" indent="-457200" algn="r" rtl="1">
              <a:buFont typeface="+mj-lt"/>
              <a:buAutoNum type="arabicPeriod"/>
            </a:pPr>
            <a:r>
              <a:rPr lang="ar-IQ" dirty="0"/>
              <a:t> الترابط بين سكان المدينة</a:t>
            </a:r>
            <a:endParaRPr lang="en-US" dirty="0"/>
          </a:p>
          <a:p>
            <a:pPr marL="457200" lvl="0" indent="-457200" algn="r" rtl="1">
              <a:buFont typeface="+mj-lt"/>
              <a:buAutoNum type="arabicPeriod"/>
            </a:pPr>
            <a:r>
              <a:rPr lang="ar-IQ" dirty="0"/>
              <a:t> التكامل والتفاعل بين استعمالات الارض الحضرية </a:t>
            </a:r>
            <a:endParaRPr lang="en-US" dirty="0"/>
          </a:p>
          <a:p>
            <a:pPr marL="457200" lvl="0" indent="-457200" algn="r" rtl="1">
              <a:buFont typeface="+mj-lt"/>
              <a:buAutoNum type="arabicPeriod"/>
            </a:pPr>
            <a:r>
              <a:rPr lang="ar-IQ" dirty="0"/>
              <a:t> زيادة مستوى الفعالية الاقتصادية </a:t>
            </a:r>
            <a:endParaRPr lang="en-US" dirty="0"/>
          </a:p>
          <a:p>
            <a:pPr marL="457200" lvl="0" indent="-457200" algn="r" rtl="1">
              <a:buFont typeface="+mj-lt"/>
              <a:buAutoNum type="arabicPeriod"/>
            </a:pPr>
            <a:r>
              <a:rPr lang="ar-IQ" dirty="0"/>
              <a:t> التغير في استعمالات الارض </a:t>
            </a:r>
            <a:endParaRPr lang="en-US" dirty="0"/>
          </a:p>
          <a:p>
            <a:pPr marL="457200" lvl="0" indent="-457200" algn="r" rtl="1">
              <a:buFont typeface="+mj-lt"/>
              <a:buAutoNum type="arabicPeriod"/>
            </a:pPr>
            <a:r>
              <a:rPr lang="ar-IQ" dirty="0"/>
              <a:t> ربط المدينة مع المدن والاقاليم الاخرى</a:t>
            </a:r>
            <a:endParaRPr lang="en-US" dirty="0"/>
          </a:p>
          <a:p>
            <a:pPr marL="457200" indent="-457200" algn="r" rtl="1">
              <a:buFont typeface="+mj-lt"/>
              <a:buAutoNum type="arabicPeriod"/>
            </a:pPr>
            <a:endParaRPr lang="en-US" dirty="0"/>
          </a:p>
        </p:txBody>
      </p:sp>
      <p:sp>
        <p:nvSpPr>
          <p:cNvPr id="3" name="Title 2"/>
          <p:cNvSpPr>
            <a:spLocks noGrp="1"/>
          </p:cNvSpPr>
          <p:nvPr>
            <p:ph type="title"/>
          </p:nvPr>
        </p:nvSpPr>
        <p:spPr/>
        <p:txBody>
          <a:bodyPr/>
          <a:lstStyle/>
          <a:p>
            <a:pPr lvl="0"/>
            <a:r>
              <a:rPr lang="ar-IQ" sz="4800" dirty="0"/>
              <a:t>اهمية النقل الحضري في حياة السكان </a:t>
            </a:r>
            <a:endParaRPr lang="en-US" sz="4800" dirty="0"/>
          </a:p>
        </p:txBody>
      </p:sp>
    </p:spTree>
    <p:extLst>
      <p:ext uri="{BB962C8B-B14F-4D97-AF65-F5344CB8AC3E}">
        <p14:creationId xmlns:p14="http://schemas.microsoft.com/office/powerpoint/2010/main" val="27266722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ar-IQ" dirty="0"/>
              <a:t>وهناك خدمات اخرى ذات تماس مباشر بحياة سكان المدينة ومنها :-</a:t>
            </a:r>
            <a:endParaRPr lang="en-US" dirty="0"/>
          </a:p>
          <a:p>
            <a:pPr marL="457200" indent="-457200" algn="just" rtl="1">
              <a:buFont typeface="+mj-lt"/>
              <a:buAutoNum type="arabicPeriod"/>
            </a:pPr>
            <a:r>
              <a:rPr lang="ar-IQ" dirty="0"/>
              <a:t>الخدمات التعليمية</a:t>
            </a:r>
            <a:endParaRPr lang="en-US" dirty="0"/>
          </a:p>
          <a:p>
            <a:pPr marL="457200" indent="-457200" algn="just" rtl="1">
              <a:buFont typeface="+mj-lt"/>
              <a:buAutoNum type="arabicPeriod"/>
            </a:pPr>
            <a:r>
              <a:rPr lang="ar-IQ" dirty="0"/>
              <a:t>الخدمات الصحية</a:t>
            </a:r>
            <a:endParaRPr lang="en-US" dirty="0"/>
          </a:p>
          <a:p>
            <a:pPr marL="457200" indent="-457200" algn="just" rtl="1">
              <a:buFont typeface="+mj-lt"/>
              <a:buAutoNum type="arabicPeriod"/>
            </a:pPr>
            <a:r>
              <a:rPr lang="ar-IQ" dirty="0"/>
              <a:t>خدمات البلدية ( رفع النفايات ، الصرف الصحي وغيرها )</a:t>
            </a:r>
            <a:endParaRPr lang="en-US" dirty="0"/>
          </a:p>
          <a:p>
            <a:pPr marL="457200" indent="-457200" algn="just" rtl="1">
              <a:buFont typeface="+mj-lt"/>
              <a:buAutoNum type="arabicPeriod"/>
            </a:pPr>
            <a:r>
              <a:rPr lang="ar-IQ" dirty="0"/>
              <a:t>خدمات المياة والكهرباء </a:t>
            </a:r>
            <a:endParaRPr lang="en-US" dirty="0"/>
          </a:p>
          <a:p>
            <a:pPr algn="just" rtl="1"/>
            <a:endParaRPr lang="en-US" dirty="0"/>
          </a:p>
        </p:txBody>
      </p:sp>
    </p:spTree>
    <p:extLst>
      <p:ext uri="{BB962C8B-B14F-4D97-AF65-F5344CB8AC3E}">
        <p14:creationId xmlns:p14="http://schemas.microsoft.com/office/powerpoint/2010/main" val="32078418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IQ" dirty="0"/>
              <a:t>سكان </a:t>
            </a:r>
            <a:r>
              <a:rPr lang="ar-IQ" dirty="0" smtClean="0"/>
              <a:t>المدينة </a:t>
            </a:r>
            <a:r>
              <a:rPr lang="ar-IQ" dirty="0"/>
              <a:t>وتوزيعهم المكاني </a:t>
            </a:r>
            <a:endParaRPr lang="en-US" dirty="0"/>
          </a:p>
          <a:p>
            <a:pPr algn="r" rtl="1"/>
            <a:r>
              <a:rPr lang="ar-IQ" dirty="0"/>
              <a:t>يعرف سكان المدينة وهم السكان المستقرين فيها ويبيتون ليلا اي اقامة </a:t>
            </a:r>
            <a:r>
              <a:rPr lang="ar-IQ" dirty="0" smtClean="0"/>
              <a:t>دائمة</a:t>
            </a:r>
          </a:p>
          <a:p>
            <a:pPr lvl="0" algn="r" rtl="1"/>
            <a:r>
              <a:rPr lang="ar-IQ" dirty="0"/>
              <a:t>توزيع السكان داخل المدينة يكون غير منتظم ( التحدث عن توزيعهم حسب المحلات السكنية )</a:t>
            </a:r>
            <a:endParaRPr lang="en-US" dirty="0"/>
          </a:p>
          <a:p>
            <a:pPr lvl="0" algn="r" rtl="1"/>
            <a:r>
              <a:rPr lang="ar-IQ" dirty="0"/>
              <a:t>التحدث عن المناطق السكنية من حيث الكثافة وهل يؤثر حجم المدينة وعمرها في نمط الكثافات السكانية </a:t>
            </a:r>
            <a:endParaRPr lang="en-US" dirty="0"/>
          </a:p>
          <a:p>
            <a:pPr lvl="0" algn="r" rtl="1"/>
            <a:r>
              <a:rPr lang="ar-IQ" dirty="0"/>
              <a:t>هناك نوعان من الكثافة في مجال توزيع السكان في المدن </a:t>
            </a:r>
            <a:endParaRPr lang="en-US" dirty="0"/>
          </a:p>
          <a:p>
            <a:pPr marL="457200" lvl="0" indent="-457200" algn="r" rtl="1">
              <a:buFont typeface="+mj-lt"/>
              <a:buAutoNum type="arabicPeriod"/>
            </a:pPr>
            <a:r>
              <a:rPr lang="ar-IQ" dirty="0"/>
              <a:t> الكثافة الحسابية وهي عدد السكان / المساحة</a:t>
            </a:r>
            <a:endParaRPr lang="en-US" dirty="0"/>
          </a:p>
          <a:p>
            <a:pPr marL="457200" lvl="0" indent="-457200" algn="r" rtl="1">
              <a:buFont typeface="+mj-lt"/>
              <a:buAutoNum type="arabicPeriod"/>
            </a:pPr>
            <a:r>
              <a:rPr lang="ar-IQ" dirty="0"/>
              <a:t> الكثافة الصافية وهي عدد السكان / المساحة المبنية ( مساحة الارض السكنية )</a:t>
            </a:r>
            <a:endParaRPr lang="en-US" dirty="0"/>
          </a:p>
          <a:p>
            <a:pPr algn="r" rtl="1"/>
            <a:endParaRPr lang="en-US" dirty="0"/>
          </a:p>
          <a:p>
            <a:pPr algn="r" rtl="1"/>
            <a:endParaRPr lang="en-US" dirty="0"/>
          </a:p>
        </p:txBody>
      </p:sp>
    </p:spTree>
    <p:extLst>
      <p:ext uri="{BB962C8B-B14F-4D97-AF65-F5344CB8AC3E}">
        <p14:creationId xmlns:p14="http://schemas.microsoft.com/office/powerpoint/2010/main" val="1778907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gn="just" rtl="1">
              <a:buFont typeface="+mj-lt"/>
              <a:buAutoNum type="arabicPeriod"/>
            </a:pPr>
            <a:r>
              <a:rPr lang="ar-IQ" dirty="0"/>
              <a:t>كلارك 1951  ( تتناقص كثافة السكان كلما ابتعدنا عن مركز المدينة )</a:t>
            </a:r>
            <a:endParaRPr lang="en-US" dirty="0"/>
          </a:p>
          <a:p>
            <a:pPr marL="457200" lvl="0" indent="-457200" algn="just" rtl="1">
              <a:buFont typeface="+mj-lt"/>
              <a:buAutoNum type="arabicPeriod"/>
            </a:pPr>
            <a:r>
              <a:rPr lang="en-US" dirty="0"/>
              <a:t>   </a:t>
            </a:r>
            <a:r>
              <a:rPr lang="ar-IQ" dirty="0"/>
              <a:t>تينر وشيرات 1960 (تتناقص كثافة السكانببطء عند </a:t>
            </a:r>
            <a:r>
              <a:rPr lang="en-US" dirty="0"/>
              <a:t>CBD </a:t>
            </a:r>
            <a:r>
              <a:rPr lang="ar-IQ" dirty="0"/>
              <a:t> ثم بعد ذلك يتسارع الانخفاض حتى يصل الى هامش المدينة )</a:t>
            </a:r>
            <a:endParaRPr lang="en-US" dirty="0"/>
          </a:p>
          <a:p>
            <a:pPr marL="457200" lvl="0" indent="-457200" algn="just" rtl="1">
              <a:buFont typeface="+mj-lt"/>
              <a:buAutoNum type="arabicPeriod"/>
            </a:pPr>
            <a:r>
              <a:rPr lang="ar-IQ" dirty="0"/>
              <a:t> نيولنك 1969 ( كثافة منخفضة عند المركز ثم كثافة عالية قريبة من المركز ارتفاع وانخفاض ثانوي )</a:t>
            </a:r>
            <a:endParaRPr lang="en-US" dirty="0"/>
          </a:p>
          <a:p>
            <a:pPr marL="457200" lvl="0" indent="-457200" algn="just" rtl="1">
              <a:buFont typeface="+mj-lt"/>
              <a:buAutoNum type="arabicPeriod"/>
            </a:pPr>
            <a:r>
              <a:rPr lang="ar-IQ" dirty="0"/>
              <a:t> نورثهام 1975 ( كثافة منخفضة في المركز ترتفع بالقرب منه ثم انخفاضات وارتفاعات ثانوية )</a:t>
            </a:r>
            <a:endParaRPr lang="en-US" dirty="0"/>
          </a:p>
          <a:p>
            <a:pPr marL="0" indent="0" algn="just" rtl="1">
              <a:buNone/>
            </a:pPr>
            <a:endParaRPr lang="en-US" dirty="0"/>
          </a:p>
        </p:txBody>
      </p:sp>
      <p:sp>
        <p:nvSpPr>
          <p:cNvPr id="3" name="Title 2"/>
          <p:cNvSpPr>
            <a:spLocks noGrp="1"/>
          </p:cNvSpPr>
          <p:nvPr>
            <p:ph type="title"/>
          </p:nvPr>
        </p:nvSpPr>
        <p:spPr>
          <a:xfrm>
            <a:off x="685800" y="533400"/>
            <a:ext cx="7756263" cy="1054250"/>
          </a:xfrm>
        </p:spPr>
        <p:txBody>
          <a:bodyPr/>
          <a:lstStyle/>
          <a:p>
            <a:pPr lvl="0"/>
            <a:r>
              <a:rPr lang="ar-IQ" sz="4800" dirty="0"/>
              <a:t>تفسيرات توزيع السكان داخل المدن </a:t>
            </a:r>
            <a:endParaRPr lang="en-US" sz="4800" dirty="0"/>
          </a:p>
        </p:txBody>
      </p:sp>
    </p:spTree>
    <p:extLst>
      <p:ext uri="{BB962C8B-B14F-4D97-AF65-F5344CB8AC3E}">
        <p14:creationId xmlns:p14="http://schemas.microsoft.com/office/powerpoint/2010/main" val="9084654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b="1" dirty="0"/>
              <a:t> الخصائص الاساسية لانماط الكثافة السكانية في المدن </a:t>
            </a:r>
            <a:endParaRPr lang="ar-IQ" b="1" dirty="0" smtClean="0"/>
          </a:p>
          <a:p>
            <a:pPr marL="0" indent="0" algn="r" rtl="1">
              <a:buNone/>
            </a:pPr>
            <a:endParaRPr lang="en-US" b="1" dirty="0"/>
          </a:p>
          <a:p>
            <a:pPr marL="457200" lvl="0" indent="-457200" algn="r" rtl="1">
              <a:buFont typeface="+mj-lt"/>
              <a:buAutoNum type="arabicPeriod"/>
            </a:pPr>
            <a:r>
              <a:rPr lang="ar-IQ" dirty="0"/>
              <a:t>كلما ابتعدنا عن المركز يقل السكان</a:t>
            </a:r>
            <a:endParaRPr lang="en-US" dirty="0"/>
          </a:p>
          <a:p>
            <a:pPr marL="457200" lvl="0" indent="-457200" algn="r" rtl="1">
              <a:buFont typeface="+mj-lt"/>
              <a:buAutoNum type="arabicPeriod"/>
            </a:pPr>
            <a:r>
              <a:rPr lang="ar-IQ" dirty="0"/>
              <a:t> علاقة منحنية اسية بين الكثافات السكانية والبعد عن المركز</a:t>
            </a:r>
            <a:endParaRPr lang="en-US" dirty="0"/>
          </a:p>
          <a:p>
            <a:pPr marL="457200" lvl="0" indent="-457200" algn="r" rtl="1">
              <a:buFont typeface="+mj-lt"/>
              <a:buAutoNum type="arabicPeriod"/>
            </a:pPr>
            <a:r>
              <a:rPr lang="ar-IQ" dirty="0"/>
              <a:t> ظهور انخفاض في الكثافات السكانية </a:t>
            </a:r>
            <a:endParaRPr lang="en-US" dirty="0"/>
          </a:p>
          <a:p>
            <a:pPr marL="457200" lvl="0" indent="-457200" algn="r" rtl="1">
              <a:buFont typeface="+mj-lt"/>
              <a:buAutoNum type="arabicPeriod"/>
            </a:pPr>
            <a:r>
              <a:rPr lang="ar-IQ" dirty="0"/>
              <a:t> تحرك مستمر لحافات الكثافات السكانية مع اتساع المدن </a:t>
            </a:r>
            <a:endParaRPr lang="en-US" dirty="0"/>
          </a:p>
        </p:txBody>
      </p:sp>
      <p:sp>
        <p:nvSpPr>
          <p:cNvPr id="3" name="Title 2"/>
          <p:cNvSpPr>
            <a:spLocks noGrp="1"/>
          </p:cNvSpPr>
          <p:nvPr>
            <p:ph type="title"/>
          </p:nvPr>
        </p:nvSpPr>
        <p:spPr/>
        <p:txBody>
          <a:bodyPr/>
          <a:lstStyle/>
          <a:p>
            <a:pPr lvl="0"/>
            <a:r>
              <a:rPr lang="ar-IQ" sz="4800" dirty="0"/>
              <a:t>اثر المواصلات في توزيع الكثافات </a:t>
            </a:r>
            <a:endParaRPr lang="en-US" sz="4800" dirty="0"/>
          </a:p>
        </p:txBody>
      </p:sp>
    </p:spTree>
    <p:extLst>
      <p:ext uri="{BB962C8B-B14F-4D97-AF65-F5344CB8AC3E}">
        <p14:creationId xmlns:p14="http://schemas.microsoft.com/office/powerpoint/2010/main" val="32970807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تصنيف سكان المدن</a:t>
            </a:r>
            <a:endParaRPr lang="en-US" dirty="0"/>
          </a:p>
          <a:p>
            <a:pPr marL="457200" lvl="0" indent="-457200" algn="r" rtl="1">
              <a:buFont typeface="+mj-lt"/>
              <a:buAutoNum type="arabicPeriod"/>
            </a:pPr>
            <a:r>
              <a:rPr lang="ar-IQ" dirty="0"/>
              <a:t>ربات البيوت والعجزة والاطفال </a:t>
            </a:r>
            <a:endParaRPr lang="en-US" dirty="0"/>
          </a:p>
          <a:p>
            <a:pPr marL="457200" lvl="0" indent="-457200" algn="r" rtl="1">
              <a:buFont typeface="+mj-lt"/>
              <a:buAutoNum type="arabicPeriod"/>
            </a:pPr>
            <a:r>
              <a:rPr lang="ar-IQ" dirty="0"/>
              <a:t> الطلبة والموظفين</a:t>
            </a:r>
            <a:endParaRPr lang="en-US" dirty="0"/>
          </a:p>
          <a:p>
            <a:pPr marL="457200" lvl="0" indent="-457200" algn="r" rtl="1">
              <a:buFont typeface="+mj-lt"/>
              <a:buAutoNum type="arabicPeriod"/>
            </a:pPr>
            <a:r>
              <a:rPr lang="ar-IQ" dirty="0"/>
              <a:t> العمال</a:t>
            </a:r>
            <a:endParaRPr lang="en-US" dirty="0"/>
          </a:p>
          <a:p>
            <a:pPr marL="457200" lvl="0" indent="-457200" algn="r" rtl="1">
              <a:buFont typeface="+mj-lt"/>
              <a:buAutoNum type="arabicPeriod"/>
            </a:pPr>
            <a:r>
              <a:rPr lang="ar-IQ" dirty="0"/>
              <a:t> المتسوقين</a:t>
            </a:r>
            <a:endParaRPr lang="en-US" dirty="0"/>
          </a:p>
          <a:p>
            <a:pPr algn="r" rtl="1"/>
            <a:endParaRPr lang="en-US" dirty="0"/>
          </a:p>
        </p:txBody>
      </p:sp>
    </p:spTree>
    <p:extLst>
      <p:ext uri="{BB962C8B-B14F-4D97-AF65-F5344CB8AC3E}">
        <p14:creationId xmlns:p14="http://schemas.microsoft.com/office/powerpoint/2010/main" val="32576970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0"/>
            <a:ext cx="7745505" cy="4800599"/>
          </a:xfrm>
        </p:spPr>
        <p:txBody>
          <a:bodyPr>
            <a:normAutofit lnSpcReduction="10000"/>
          </a:bodyPr>
          <a:lstStyle/>
          <a:p>
            <a:pPr algn="just" rtl="1"/>
            <a:r>
              <a:rPr lang="ar-IQ" dirty="0"/>
              <a:t>السؤال لماذا نمت وتطورت المدن وهنا نجيب عليه من خلال دراسة الموضع والموقع ( توضيح ذلك لطلبة )</a:t>
            </a:r>
            <a:endParaRPr lang="en-US" dirty="0"/>
          </a:p>
          <a:p>
            <a:pPr algn="just" rtl="1"/>
            <a:r>
              <a:rPr lang="ar-IQ" dirty="0"/>
              <a:t>  يتاثرموضع المدينة بمايلي :-</a:t>
            </a:r>
            <a:endParaRPr lang="en-US" dirty="0"/>
          </a:p>
          <a:p>
            <a:pPr marL="457200" lvl="0" indent="-457200" algn="just" rtl="1">
              <a:buFont typeface="+mj-lt"/>
              <a:buAutoNum type="arabicPeriod"/>
            </a:pPr>
            <a:r>
              <a:rPr lang="ar-IQ" dirty="0"/>
              <a:t> العوامل الطبيعية ( مصدرالمياة ، الجانب الدفاعي ،الفيضانات ، التوسع )</a:t>
            </a:r>
            <a:endParaRPr lang="en-US" dirty="0"/>
          </a:p>
          <a:p>
            <a:pPr marL="457200" lvl="0" indent="-457200" algn="just" rtl="1">
              <a:buFont typeface="+mj-lt"/>
              <a:buAutoNum type="arabicPeriod"/>
            </a:pPr>
            <a:r>
              <a:rPr lang="ar-IQ" dirty="0"/>
              <a:t> العوامل البشرية ( السكان ، الاقليم ،الموارد الاقتصادية )</a:t>
            </a:r>
            <a:endParaRPr lang="en-US" dirty="0"/>
          </a:p>
          <a:p>
            <a:pPr algn="just" rtl="1"/>
            <a:r>
              <a:rPr lang="ar-IQ" dirty="0"/>
              <a:t>وسنركز في دراستنا على :-</a:t>
            </a:r>
            <a:endParaRPr lang="en-US" dirty="0"/>
          </a:p>
          <a:p>
            <a:pPr algn="just" rtl="1"/>
            <a:r>
              <a:rPr lang="ar-IQ" b="1" dirty="0"/>
              <a:t>اولا / خصائص حجوم المدن </a:t>
            </a:r>
            <a:endParaRPr lang="en-US" b="1" dirty="0"/>
          </a:p>
          <a:p>
            <a:pPr algn="just" rtl="1"/>
            <a:r>
              <a:rPr lang="ar-IQ" dirty="0"/>
              <a:t> ندرس المدينة من خلال :-</a:t>
            </a:r>
            <a:endParaRPr lang="en-US" dirty="0"/>
          </a:p>
          <a:p>
            <a:pPr marL="457200" lvl="0" indent="-457200" algn="just" rtl="1">
              <a:buFont typeface="+mj-lt"/>
              <a:buAutoNum type="arabicPeriod"/>
            </a:pPr>
            <a:r>
              <a:rPr lang="ar-IQ" dirty="0"/>
              <a:t> علاقة حجوم المدن ورتبها </a:t>
            </a:r>
            <a:endParaRPr lang="en-US" dirty="0"/>
          </a:p>
          <a:p>
            <a:pPr marL="457200" lvl="0" indent="-457200" algn="just" rtl="1">
              <a:buFont typeface="+mj-lt"/>
              <a:buAutoNum type="arabicPeriod"/>
            </a:pPr>
            <a:r>
              <a:rPr lang="ar-IQ" dirty="0"/>
              <a:t> التفاعل المكاني بين المدن</a:t>
            </a:r>
            <a:endParaRPr lang="en-US" dirty="0"/>
          </a:p>
          <a:p>
            <a:pPr marL="457200" lvl="0" indent="-457200" algn="just" rtl="1">
              <a:buFont typeface="+mj-lt"/>
              <a:buAutoNum type="arabicPeriod"/>
            </a:pPr>
            <a:r>
              <a:rPr lang="ar-IQ" dirty="0"/>
              <a:t> توزيع المدن وتباعدها</a:t>
            </a:r>
            <a:endParaRPr lang="en-US" dirty="0"/>
          </a:p>
          <a:p>
            <a:pPr marL="457200" indent="-457200" algn="just" rtl="1">
              <a:buFont typeface="+mj-lt"/>
              <a:buAutoNum type="arabicPeriod"/>
            </a:pPr>
            <a:r>
              <a:rPr lang="ar-IQ" dirty="0"/>
              <a:t> نمو المدن والنظريات الاقتصادية لتفسير عملية النمو</a:t>
            </a:r>
            <a:endParaRPr lang="en-US" dirty="0"/>
          </a:p>
        </p:txBody>
      </p:sp>
      <p:sp>
        <p:nvSpPr>
          <p:cNvPr id="3" name="Title 2"/>
          <p:cNvSpPr>
            <a:spLocks noGrp="1"/>
          </p:cNvSpPr>
          <p:nvPr>
            <p:ph type="title"/>
          </p:nvPr>
        </p:nvSpPr>
        <p:spPr/>
        <p:txBody>
          <a:bodyPr/>
          <a:lstStyle/>
          <a:p>
            <a:pPr lvl="0"/>
            <a:r>
              <a:rPr lang="ar-IQ" sz="4800" dirty="0"/>
              <a:t>مواقع المدن ومفهوم النظام </a:t>
            </a:r>
            <a:r>
              <a:rPr lang="ar-IQ" sz="4800" dirty="0" smtClean="0"/>
              <a:t>الحضري</a:t>
            </a:r>
            <a:endParaRPr lang="en-US" sz="4800" dirty="0"/>
          </a:p>
        </p:txBody>
      </p:sp>
    </p:spTree>
    <p:extLst>
      <p:ext uri="{BB962C8B-B14F-4D97-AF65-F5344CB8AC3E}">
        <p14:creationId xmlns:p14="http://schemas.microsoft.com/office/powerpoint/2010/main" val="3106524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ar-IQ" b="1" dirty="0"/>
              <a:t>ثانيا / علاقة الرتبة الى الحجم </a:t>
            </a:r>
            <a:endParaRPr lang="en-US" b="1" dirty="0"/>
          </a:p>
          <a:p>
            <a:pPr algn="just" rtl="1"/>
            <a:r>
              <a:rPr lang="ar-IQ" dirty="0" smtClean="0"/>
              <a:t> </a:t>
            </a:r>
            <a:r>
              <a:rPr lang="ar-IQ" dirty="0"/>
              <a:t>النمو يؤدي الى تغيرات في التوزيع المكاني وتراجع بعض المدن عن النمو وبالنتيجة هناك تغي في حجوم المدن وينتج عن ذلك تغيرفي مستوى حجم المدينة والرتبة التي تحتلها ضمن النظام الحضري ويتم ترتيب المدن حسب حجومها تنازليا وتوضع حجوم المدن على المحور الراسي والترتيب على المحور الافقي</a:t>
            </a:r>
            <a:endParaRPr lang="en-US" dirty="0"/>
          </a:p>
          <a:p>
            <a:pPr algn="just" rtl="1"/>
            <a:r>
              <a:rPr lang="ar-IQ" b="1" dirty="0"/>
              <a:t>حجم المدينة المعينة = حجم المدينة الاولى / رتبة المدينة </a:t>
            </a:r>
            <a:r>
              <a:rPr lang="ar-IQ" b="1" dirty="0" smtClean="0"/>
              <a:t>المعينة</a:t>
            </a:r>
          </a:p>
          <a:p>
            <a:pPr algn="just" rtl="1"/>
            <a:r>
              <a:rPr lang="ar-IQ" dirty="0"/>
              <a:t> وتنص القاعدة على ان حجم المدينة الثانية يساوي نصف الاولى والثالثة يساوي ثلث الاولى وهكذا ( قاعدة زييف </a:t>
            </a:r>
            <a:r>
              <a:rPr lang="ar-IQ" dirty="0" smtClean="0"/>
              <a:t>) .</a:t>
            </a:r>
            <a:endParaRPr lang="en-US" b="1" dirty="0"/>
          </a:p>
          <a:p>
            <a:pPr algn="just" rtl="1"/>
            <a:endParaRPr lang="en-US" dirty="0"/>
          </a:p>
        </p:txBody>
      </p:sp>
    </p:spTree>
    <p:extLst>
      <p:ext uri="{BB962C8B-B14F-4D97-AF65-F5344CB8AC3E}">
        <p14:creationId xmlns:p14="http://schemas.microsoft.com/office/powerpoint/2010/main" val="18138836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438400"/>
            <a:ext cx="7745505" cy="3687762"/>
          </a:xfrm>
        </p:spPr>
        <p:txBody>
          <a:bodyPr>
            <a:normAutofit/>
          </a:bodyPr>
          <a:lstStyle/>
          <a:p>
            <a:pPr algn="just" rtl="1"/>
            <a:r>
              <a:rPr lang="ar-IQ" dirty="0"/>
              <a:t> اما كريستالر فقد طور القاعدة حيث اشارة الى ان المدينة الثانية تساوي ثلث المدينة الاولى والمدينة الثالثة تسع المدينة الاولى وهكذا اي ضرب المقام في وتنطبق على المدن الصناعية الكبرى وهنا ظهرت المدينه المسيطرة او المهيمنة ويقاس دليل الهيمنة الحضرية من خلال </a:t>
            </a:r>
            <a:r>
              <a:rPr lang="ar-IQ" b="1" dirty="0"/>
              <a:t>حجم المدينة الاولى / حجم المدينة الثانية والثالثة والرابعة</a:t>
            </a:r>
            <a:r>
              <a:rPr lang="ar-IQ" dirty="0"/>
              <a:t> ، فاذا كان الناتج يساوي واحد فهو دليل على ان المدينة الاولى تساوي المدن الثلاث اما اذا كان الناتج 2 أو 3 فهو دليل الهيمنة </a:t>
            </a:r>
            <a:r>
              <a:rPr lang="ar-IQ" dirty="0" smtClean="0"/>
              <a:t>الحضرية .</a:t>
            </a:r>
            <a:endParaRPr lang="en-US" dirty="0"/>
          </a:p>
        </p:txBody>
      </p:sp>
    </p:spTree>
    <p:extLst>
      <p:ext uri="{BB962C8B-B14F-4D97-AF65-F5344CB8AC3E}">
        <p14:creationId xmlns:p14="http://schemas.microsoft.com/office/powerpoint/2010/main" val="6144637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514600"/>
            <a:ext cx="8063752" cy="3611562"/>
          </a:xfrm>
        </p:spPr>
        <p:txBody>
          <a:bodyPr/>
          <a:lstStyle/>
          <a:p>
            <a:pPr algn="r" rtl="1"/>
            <a:r>
              <a:rPr lang="ar-IQ" b="1" dirty="0"/>
              <a:t>ثالثا /اهمية قاعدة الرتبة الحجم </a:t>
            </a:r>
            <a:endParaRPr lang="en-US" b="1" dirty="0"/>
          </a:p>
          <a:p>
            <a:pPr marL="457200" lvl="0" indent="-457200" algn="r" rtl="1">
              <a:buFont typeface="+mj-lt"/>
              <a:buAutoNum type="arabicPeriod"/>
            </a:pPr>
            <a:r>
              <a:rPr lang="ar-IQ" dirty="0"/>
              <a:t> مقارنة النموذج المثالي ( النظري ) مع النموذج الواقعي </a:t>
            </a:r>
            <a:endParaRPr lang="en-US" dirty="0"/>
          </a:p>
          <a:p>
            <a:pPr marL="457200" lvl="0" indent="-457200" algn="r" rtl="1">
              <a:buFont typeface="+mj-lt"/>
              <a:buAutoNum type="arabicPeriod"/>
            </a:pPr>
            <a:r>
              <a:rPr lang="ar-IQ" dirty="0"/>
              <a:t> الاختصاصيون يبحثون عن كيفية انتظام المدن وطرق توزيعها واسبابها</a:t>
            </a:r>
            <a:endParaRPr lang="en-US" dirty="0"/>
          </a:p>
          <a:p>
            <a:pPr marL="457200" lvl="0" indent="-457200" algn="r" rtl="1">
              <a:buFont typeface="+mj-lt"/>
              <a:buAutoNum type="arabicPeriod"/>
            </a:pPr>
            <a:r>
              <a:rPr lang="ar-IQ" dirty="0"/>
              <a:t> يحاولون من خلال القاعدة بناء قوانين ونظريات في النظام الحضري </a:t>
            </a:r>
            <a:endParaRPr lang="en-US" dirty="0"/>
          </a:p>
          <a:p>
            <a:pPr marL="457200" lvl="0" indent="-457200" algn="r" rtl="1">
              <a:buFont typeface="+mj-lt"/>
              <a:buAutoNum type="arabicPeriod"/>
            </a:pPr>
            <a:r>
              <a:rPr lang="ar-IQ" dirty="0"/>
              <a:t> هل توزيع المدن يخضع لضوابط او ذو توزيع عشوائي وتاثير العوامل عليه</a:t>
            </a:r>
            <a:endParaRPr lang="en-US" dirty="0"/>
          </a:p>
          <a:p>
            <a:pPr marL="457200" lvl="0" indent="-457200" algn="r" rtl="1">
              <a:buFont typeface="+mj-lt"/>
              <a:buAutoNum type="arabicPeriod"/>
            </a:pPr>
            <a:r>
              <a:rPr lang="ar-IQ" dirty="0"/>
              <a:t> العلاقات بين التغيرات الاقتصادية ونمو وتوزيع وتباعد المدن</a:t>
            </a:r>
            <a:endParaRPr lang="en-US" dirty="0"/>
          </a:p>
          <a:p>
            <a:pPr algn="r" rtl="1"/>
            <a:endParaRPr lang="en-US" dirty="0"/>
          </a:p>
        </p:txBody>
      </p:sp>
    </p:spTree>
    <p:extLst>
      <p:ext uri="{BB962C8B-B14F-4D97-AF65-F5344CB8AC3E}">
        <p14:creationId xmlns:p14="http://schemas.microsoft.com/office/powerpoint/2010/main" val="18182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b="1" dirty="0"/>
              <a:t>خامسا :- التصنيف التاريخي </a:t>
            </a:r>
            <a:endParaRPr lang="en-US" b="1" dirty="0"/>
          </a:p>
          <a:p>
            <a:pPr marL="457200" lvl="0" indent="-457200" algn="r" rtl="1">
              <a:buFont typeface="+mj-lt"/>
              <a:buAutoNum type="arabicPeriod"/>
            </a:pPr>
            <a:r>
              <a:rPr lang="ar-IQ" dirty="0"/>
              <a:t> مدن ما قبل التاريخ .</a:t>
            </a:r>
            <a:endParaRPr lang="en-US" dirty="0"/>
          </a:p>
          <a:p>
            <a:pPr marL="457200" lvl="0" indent="-457200" algn="r" rtl="1">
              <a:buFont typeface="+mj-lt"/>
              <a:buAutoNum type="arabicPeriod"/>
            </a:pPr>
            <a:r>
              <a:rPr lang="ar-IQ" dirty="0"/>
              <a:t> المدن الاغريقية والرومانية .</a:t>
            </a:r>
            <a:endParaRPr lang="en-US" dirty="0"/>
          </a:p>
          <a:p>
            <a:pPr marL="457200" lvl="0" indent="-457200" algn="r" rtl="1">
              <a:buFont typeface="+mj-lt"/>
              <a:buAutoNum type="arabicPeriod"/>
            </a:pPr>
            <a:r>
              <a:rPr lang="ar-IQ" dirty="0"/>
              <a:t> المدن الاسلامية .</a:t>
            </a:r>
            <a:endParaRPr lang="en-US" dirty="0"/>
          </a:p>
          <a:p>
            <a:pPr marL="457200" lvl="0" indent="-457200" algn="r" rtl="1">
              <a:buFont typeface="+mj-lt"/>
              <a:buAutoNum type="arabicPeriod"/>
            </a:pPr>
            <a:r>
              <a:rPr lang="ar-IQ" dirty="0"/>
              <a:t> مدن العصور الوسطى في اوربا .</a:t>
            </a:r>
            <a:endParaRPr lang="en-US" dirty="0"/>
          </a:p>
          <a:p>
            <a:pPr marL="457200" lvl="0" indent="-457200" algn="r" rtl="1">
              <a:buFont typeface="+mj-lt"/>
              <a:buAutoNum type="arabicPeriod"/>
            </a:pPr>
            <a:r>
              <a:rPr lang="ar-IQ" dirty="0"/>
              <a:t> مدن عصر النهضة والباروك . </a:t>
            </a:r>
            <a:endParaRPr lang="en-US" dirty="0"/>
          </a:p>
          <a:p>
            <a:pPr marL="457200" lvl="0" indent="-457200" algn="r" rtl="1">
              <a:buFont typeface="+mj-lt"/>
              <a:buAutoNum type="arabicPeriod"/>
            </a:pPr>
            <a:r>
              <a:rPr lang="ar-IQ" dirty="0"/>
              <a:t> المدن الحديثة</a:t>
            </a:r>
            <a:endParaRPr lang="en-US" dirty="0"/>
          </a:p>
          <a:p>
            <a:pPr algn="r" rtl="1"/>
            <a:endParaRPr lang="en-US" dirty="0"/>
          </a:p>
        </p:txBody>
      </p:sp>
    </p:spTree>
    <p:extLst>
      <p:ext uri="{BB962C8B-B14F-4D97-AF65-F5344CB8AC3E}">
        <p14:creationId xmlns:p14="http://schemas.microsoft.com/office/powerpoint/2010/main" val="11838258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r" rtl="1">
              <a:buNone/>
            </a:pPr>
            <a:endParaRPr lang="ar-IQ" sz="4400" dirty="0" smtClean="0">
              <a:solidFill>
                <a:schemeClr val="accent2">
                  <a:lumMod val="75000"/>
                </a:schemeClr>
              </a:solidFill>
            </a:endParaRPr>
          </a:p>
          <a:p>
            <a:pPr marL="0" lvl="0" indent="0" algn="ctr" rtl="1">
              <a:buNone/>
            </a:pPr>
            <a:r>
              <a:rPr lang="ar-IQ" sz="4800" dirty="0" smtClean="0">
                <a:solidFill>
                  <a:schemeClr val="accent2">
                    <a:lumMod val="75000"/>
                  </a:schemeClr>
                </a:solidFill>
              </a:rPr>
              <a:t>مورفولوجية </a:t>
            </a:r>
            <a:r>
              <a:rPr lang="ar-IQ" sz="4800" dirty="0">
                <a:solidFill>
                  <a:schemeClr val="accent2">
                    <a:lumMod val="75000"/>
                  </a:schemeClr>
                </a:solidFill>
              </a:rPr>
              <a:t>المدن</a:t>
            </a:r>
            <a:endParaRPr lang="en-US" sz="4800" dirty="0">
              <a:solidFill>
                <a:schemeClr val="accent2">
                  <a:lumMod val="75000"/>
                </a:schemeClr>
              </a:solidFill>
            </a:endParaRPr>
          </a:p>
          <a:p>
            <a:pPr marL="0" indent="0" algn="r" rtl="1">
              <a:buNone/>
            </a:pPr>
            <a:endParaRPr lang="en-US" dirty="0"/>
          </a:p>
        </p:txBody>
      </p:sp>
    </p:spTree>
    <p:extLst>
      <p:ext uri="{BB962C8B-B14F-4D97-AF65-F5344CB8AC3E}">
        <p14:creationId xmlns:p14="http://schemas.microsoft.com/office/powerpoint/2010/main" val="2958248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1164" y="2248347"/>
            <a:ext cx="7869381" cy="3877815"/>
          </a:xfrm>
        </p:spPr>
        <p:txBody>
          <a:bodyPr/>
          <a:lstStyle/>
          <a:p>
            <a:pPr algn="just" rtl="1"/>
            <a:r>
              <a:rPr lang="ar-IQ" dirty="0"/>
              <a:t>يقصد بمورفولوجية المدينة هو تفاعل الشكل مع الوظائف لينتج عنه فضاء المدينة او الجزء المرئي </a:t>
            </a:r>
            <a:r>
              <a:rPr lang="ar-IQ" dirty="0" smtClean="0"/>
              <a:t>منها .</a:t>
            </a:r>
            <a:endParaRPr lang="en-US" dirty="0"/>
          </a:p>
          <a:p>
            <a:pPr lvl="0" algn="just" rtl="1"/>
            <a:r>
              <a:rPr lang="ar-IQ" b="1" dirty="0"/>
              <a:t>عناصر مورفولوجية المدينة </a:t>
            </a:r>
            <a:endParaRPr lang="en-US" b="1" dirty="0"/>
          </a:p>
          <a:p>
            <a:pPr marL="457200" lvl="0" indent="-457200" algn="just" rtl="1">
              <a:buFont typeface="+mj-lt"/>
              <a:buAutoNum type="arabicPeriod"/>
            </a:pPr>
            <a:r>
              <a:rPr lang="ar-IQ" dirty="0"/>
              <a:t> خطة ( مخطط ) المدينة وانظمة الشوارع فيها التي تعطي شكل المدينة </a:t>
            </a:r>
            <a:r>
              <a:rPr lang="ar-IQ" dirty="0" smtClean="0"/>
              <a:t> واطارها </a:t>
            </a:r>
            <a:r>
              <a:rPr lang="ar-IQ" dirty="0"/>
              <a:t>العام </a:t>
            </a:r>
            <a:endParaRPr lang="en-US" dirty="0"/>
          </a:p>
          <a:p>
            <a:pPr marL="457200" lvl="0" indent="-457200" algn="just" rtl="1">
              <a:buFont typeface="+mj-lt"/>
              <a:buAutoNum type="arabicPeriod"/>
            </a:pPr>
            <a:r>
              <a:rPr lang="ar-IQ" dirty="0"/>
              <a:t> الوحدات المعمارية والمباني</a:t>
            </a:r>
            <a:endParaRPr lang="en-US" dirty="0"/>
          </a:p>
          <a:p>
            <a:pPr marL="457200" lvl="0" indent="-457200" algn="just" rtl="1">
              <a:buFont typeface="+mj-lt"/>
              <a:buAutoNum type="arabicPeriod"/>
            </a:pPr>
            <a:r>
              <a:rPr lang="ar-IQ" dirty="0"/>
              <a:t> التركيب الداخلي للمدينة وتبدل الوظائف داخلها</a:t>
            </a:r>
            <a:endParaRPr lang="en-US" dirty="0"/>
          </a:p>
          <a:p>
            <a:pPr marL="457200" indent="-457200" algn="just" rtl="1">
              <a:buFont typeface="+mj-lt"/>
              <a:buAutoNum type="arabicPeriod"/>
            </a:pPr>
            <a:r>
              <a:rPr lang="ar-IQ" dirty="0"/>
              <a:t> المراحل المورفولوجية التي تمر بها المدينة </a:t>
            </a:r>
            <a:endParaRPr lang="en-US" dirty="0"/>
          </a:p>
        </p:txBody>
      </p:sp>
    </p:spTree>
    <p:extLst>
      <p:ext uri="{BB962C8B-B14F-4D97-AF65-F5344CB8AC3E}">
        <p14:creationId xmlns:p14="http://schemas.microsoft.com/office/powerpoint/2010/main" val="3666426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28653"/>
          </a:xfrm>
        </p:spPr>
        <p:txBody>
          <a:bodyPr>
            <a:normAutofit lnSpcReduction="10000"/>
          </a:bodyPr>
          <a:lstStyle/>
          <a:p>
            <a:pPr algn="just" rtl="1"/>
            <a:r>
              <a:rPr lang="ar-IQ" b="1" dirty="0"/>
              <a:t>اولا / خطة المدينة وانظمة الشوارع فيها</a:t>
            </a:r>
            <a:endParaRPr lang="en-US" b="1" dirty="0"/>
          </a:p>
          <a:p>
            <a:pPr marL="457200" lvl="0" indent="-457200" algn="just" rtl="1">
              <a:buFont typeface="+mj-lt"/>
              <a:buAutoNum type="arabicPeriod"/>
            </a:pPr>
            <a:r>
              <a:rPr lang="ar-IQ" dirty="0"/>
              <a:t>الخطط غير المنتظمة</a:t>
            </a:r>
            <a:endParaRPr lang="en-US" dirty="0"/>
          </a:p>
          <a:p>
            <a:pPr marL="457200" lvl="0" indent="-457200" algn="just" rtl="1">
              <a:buFont typeface="+mj-lt"/>
              <a:buAutoNum type="arabicPeriod"/>
            </a:pPr>
            <a:r>
              <a:rPr lang="ar-IQ" dirty="0"/>
              <a:t> الخطط الشعاعية – الدائرية</a:t>
            </a:r>
            <a:endParaRPr lang="en-US" dirty="0"/>
          </a:p>
          <a:p>
            <a:pPr marL="457200" lvl="0" indent="-457200" algn="just" rtl="1">
              <a:buFont typeface="+mj-lt"/>
              <a:buAutoNum type="arabicPeriod"/>
            </a:pPr>
            <a:r>
              <a:rPr lang="en-US" dirty="0"/>
              <a:t> </a:t>
            </a:r>
            <a:r>
              <a:rPr lang="ar-IQ" dirty="0"/>
              <a:t>النظام الشبكي</a:t>
            </a:r>
            <a:endParaRPr lang="en-US" dirty="0"/>
          </a:p>
          <a:p>
            <a:pPr algn="just" rtl="1"/>
            <a:r>
              <a:rPr lang="ar-IQ" b="1" dirty="0"/>
              <a:t>ثانيا/ الوحدات المعمارية ( المباني )</a:t>
            </a:r>
            <a:endParaRPr lang="en-US" b="1" dirty="0"/>
          </a:p>
          <a:p>
            <a:pPr algn="just" rtl="1">
              <a:buFont typeface="Wingdings" panose="05000000000000000000" pitchFamily="2" charset="2"/>
              <a:buChar char="§"/>
            </a:pPr>
            <a:r>
              <a:rPr lang="ar-IQ" dirty="0"/>
              <a:t>نتناول طبيعة الابنية والاختلافات بينها وطراز بناؤها وتعدد الطوابق وطبيعة الابنية في الاركان والشوارع الرئيسة </a:t>
            </a:r>
            <a:endParaRPr lang="en-US" dirty="0"/>
          </a:p>
          <a:p>
            <a:pPr algn="just" rtl="1"/>
            <a:r>
              <a:rPr lang="ar-IQ" b="1" dirty="0"/>
              <a:t>ثالثا / التركيب الداخلي للمدن وتبدل الوظائف فيها</a:t>
            </a:r>
            <a:endParaRPr lang="en-US" b="1" dirty="0"/>
          </a:p>
          <a:p>
            <a:pPr algn="just" rtl="1">
              <a:buFont typeface="Wingdings" panose="05000000000000000000" pitchFamily="2" charset="2"/>
              <a:buChar char="§"/>
            </a:pPr>
            <a:r>
              <a:rPr lang="ar-IQ" dirty="0" smtClean="0"/>
              <a:t>هو </a:t>
            </a:r>
            <a:r>
              <a:rPr lang="ar-IQ" dirty="0"/>
              <a:t>دراسة طبيعة استعمالات الارض وكيفية توزيع تلك الاستعمالات داخل المدينة ( تحدثنا عنه بشكل تفصيلي سابقا )</a:t>
            </a:r>
            <a:endParaRPr lang="en-US" dirty="0"/>
          </a:p>
          <a:p>
            <a:pPr algn="just" rtl="1"/>
            <a:endParaRPr lang="en-US" dirty="0"/>
          </a:p>
        </p:txBody>
      </p:sp>
    </p:spTree>
    <p:extLst>
      <p:ext uri="{BB962C8B-B14F-4D97-AF65-F5344CB8AC3E}">
        <p14:creationId xmlns:p14="http://schemas.microsoft.com/office/powerpoint/2010/main" val="901948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3601"/>
            <a:ext cx="7745505" cy="4419600"/>
          </a:xfrm>
        </p:spPr>
        <p:txBody>
          <a:bodyPr>
            <a:normAutofit/>
          </a:bodyPr>
          <a:lstStyle/>
          <a:p>
            <a:pPr algn="r" rtl="1"/>
            <a:r>
              <a:rPr lang="ar-IQ" b="1" dirty="0"/>
              <a:t>رابعا / المراحل المورفولوجية التي تمر بها المدينة</a:t>
            </a:r>
            <a:endParaRPr lang="en-US" b="1" dirty="0"/>
          </a:p>
          <a:p>
            <a:pPr algn="r" rtl="1"/>
            <a:r>
              <a:rPr lang="ar-IQ" dirty="0"/>
              <a:t> ويمكن تحديدها </a:t>
            </a:r>
            <a:r>
              <a:rPr lang="ar-IQ" dirty="0" smtClean="0"/>
              <a:t>بما يلي:-</a:t>
            </a:r>
            <a:endParaRPr lang="en-US" dirty="0"/>
          </a:p>
          <a:p>
            <a:pPr marL="457200" lvl="0" indent="-457200" algn="r" rtl="1">
              <a:buFont typeface="+mj-lt"/>
              <a:buAutoNum type="arabicPeriod"/>
            </a:pPr>
            <a:r>
              <a:rPr lang="ar-IQ" dirty="0"/>
              <a:t>مرحلة الظهور والنشاة</a:t>
            </a:r>
            <a:endParaRPr lang="en-US" dirty="0"/>
          </a:p>
          <a:p>
            <a:pPr marL="457200" lvl="0" indent="-457200" algn="r" rtl="1">
              <a:buFont typeface="+mj-lt"/>
              <a:buAutoNum type="arabicPeriod"/>
            </a:pPr>
            <a:r>
              <a:rPr lang="ar-IQ" dirty="0"/>
              <a:t> مرحلة النمو </a:t>
            </a:r>
            <a:endParaRPr lang="en-US" dirty="0"/>
          </a:p>
          <a:p>
            <a:pPr marL="457200" lvl="0" indent="-457200" algn="r" rtl="1">
              <a:buFont typeface="+mj-lt"/>
              <a:buAutoNum type="arabicPeriod"/>
            </a:pPr>
            <a:r>
              <a:rPr lang="ar-IQ" dirty="0"/>
              <a:t> مرحلة النضج</a:t>
            </a:r>
            <a:endParaRPr lang="en-US" dirty="0"/>
          </a:p>
          <a:p>
            <a:pPr marL="457200" lvl="0" indent="-457200" algn="r" rtl="1">
              <a:buFont typeface="+mj-lt"/>
              <a:buAutoNum type="arabicPeriod"/>
            </a:pPr>
            <a:r>
              <a:rPr lang="ar-IQ" dirty="0"/>
              <a:t> مرحلة الاكتمال </a:t>
            </a:r>
            <a:endParaRPr lang="en-US" dirty="0"/>
          </a:p>
          <a:p>
            <a:pPr lvl="0" algn="r" rtl="1"/>
            <a:r>
              <a:rPr lang="ar-IQ" b="1" dirty="0"/>
              <a:t>المراحل المورفولوجية للمدينة العربية الاسلامية </a:t>
            </a:r>
            <a:endParaRPr lang="en-US" b="1" dirty="0"/>
          </a:p>
          <a:p>
            <a:pPr marL="457200" lvl="0" indent="-457200" algn="r" rtl="1">
              <a:buFont typeface="+mj-lt"/>
              <a:buAutoNum type="arabicPeriod"/>
            </a:pPr>
            <a:r>
              <a:rPr lang="ar-IQ" dirty="0"/>
              <a:t>التماسك وصغر الحجم</a:t>
            </a:r>
            <a:endParaRPr lang="en-US" dirty="0"/>
          </a:p>
          <a:p>
            <a:pPr marL="457200" lvl="0" indent="-457200" algn="r" rtl="1">
              <a:buFont typeface="+mj-lt"/>
              <a:buAutoNum type="arabicPeriod"/>
            </a:pPr>
            <a:r>
              <a:rPr lang="ar-IQ" dirty="0"/>
              <a:t> وجود مدن جديدة بسبب اتصالها مع مدن الغرب </a:t>
            </a:r>
            <a:endParaRPr lang="en-US" dirty="0"/>
          </a:p>
          <a:p>
            <a:pPr marL="457200" indent="-457200" algn="r" rtl="1">
              <a:buFont typeface="+mj-lt"/>
              <a:buAutoNum type="arabicPeriod"/>
            </a:pPr>
            <a:r>
              <a:rPr lang="ar-IQ" dirty="0"/>
              <a:t> المعاصرة </a:t>
            </a:r>
            <a:endParaRPr lang="en-US" dirty="0"/>
          </a:p>
        </p:txBody>
      </p:sp>
    </p:spTree>
    <p:extLst>
      <p:ext uri="{BB962C8B-B14F-4D97-AF65-F5344CB8AC3E}">
        <p14:creationId xmlns:p14="http://schemas.microsoft.com/office/powerpoint/2010/main" val="1683967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rtl="1">
              <a:buNone/>
            </a:pPr>
            <a:endParaRPr lang="ar-IQ" sz="4800" dirty="0" smtClean="0">
              <a:solidFill>
                <a:schemeClr val="accent2">
                  <a:lumMod val="75000"/>
                </a:schemeClr>
              </a:solidFill>
            </a:endParaRPr>
          </a:p>
          <a:p>
            <a:pPr marL="0" indent="0" algn="ctr" rtl="1">
              <a:buNone/>
            </a:pPr>
            <a:r>
              <a:rPr lang="ar-IQ" sz="5400" dirty="0" smtClean="0">
                <a:solidFill>
                  <a:schemeClr val="accent2">
                    <a:lumMod val="75000"/>
                  </a:schemeClr>
                </a:solidFill>
              </a:rPr>
              <a:t>التفاعل </a:t>
            </a:r>
            <a:r>
              <a:rPr lang="ar-IQ" sz="5400" dirty="0">
                <a:solidFill>
                  <a:schemeClr val="accent2">
                    <a:lumMod val="75000"/>
                  </a:schemeClr>
                </a:solidFill>
              </a:rPr>
              <a:t>المكاني </a:t>
            </a:r>
            <a:endParaRPr lang="en-US" sz="5400" dirty="0">
              <a:solidFill>
                <a:schemeClr val="accent2">
                  <a:lumMod val="75000"/>
                </a:schemeClr>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097366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ar-IQ" dirty="0"/>
              <a:t>هو ارتباط السكان والانشطة في مدينة ما مع السكان والانشطة في مدينة اخرى عبر عدة وسائل منها الاتصالات ، التحويلات المالية ، التبادل التجاري ، حركة السكان ، العلاقات الاقليمية وهذه بدورها تؤدي الى تطوير تلك المراكز الحضرية وهو المسؤول عن تشكيل انماط النظام المضري المكاني وقد شبهت عملية التفاعل المكاني بطرق انتقال الحرارة </a:t>
            </a:r>
            <a:endParaRPr lang="en-US" dirty="0"/>
          </a:p>
          <a:p>
            <a:pPr marL="457200" lvl="0" indent="-457200" algn="just" rtl="1">
              <a:buFont typeface="+mj-lt"/>
              <a:buAutoNum type="arabicPeriod"/>
            </a:pPr>
            <a:r>
              <a:rPr lang="ar-IQ" b="1" dirty="0"/>
              <a:t>الحمل </a:t>
            </a:r>
            <a:r>
              <a:rPr lang="ar-IQ" b="1" dirty="0" smtClean="0"/>
              <a:t>:  </a:t>
            </a:r>
            <a:r>
              <a:rPr lang="ar-IQ" dirty="0"/>
              <a:t>وهي انتقال السلع والخدمات والبضائع </a:t>
            </a:r>
            <a:r>
              <a:rPr lang="ar-IQ" dirty="0" smtClean="0"/>
              <a:t>والاشخاص .</a:t>
            </a:r>
            <a:endParaRPr lang="en-US" dirty="0"/>
          </a:p>
          <a:p>
            <a:pPr marL="457200" lvl="0" indent="-457200" algn="just" rtl="1">
              <a:buFont typeface="+mj-lt"/>
              <a:buAutoNum type="arabicPeriod"/>
            </a:pPr>
            <a:r>
              <a:rPr lang="ar-IQ" b="1" dirty="0" smtClean="0"/>
              <a:t>التوصيل :  </a:t>
            </a:r>
            <a:r>
              <a:rPr lang="ar-IQ" dirty="0"/>
              <a:t>التحويلات المالية بواسطة نظام </a:t>
            </a:r>
            <a:r>
              <a:rPr lang="ar-IQ" dirty="0" smtClean="0"/>
              <a:t>محاسبي .</a:t>
            </a:r>
            <a:endParaRPr lang="en-US" dirty="0"/>
          </a:p>
          <a:p>
            <a:pPr marL="457200" indent="-457200" algn="just" rtl="1">
              <a:buFont typeface="+mj-lt"/>
              <a:buAutoNum type="arabicPeriod"/>
            </a:pPr>
            <a:r>
              <a:rPr lang="ar-IQ" b="1" dirty="0" smtClean="0"/>
              <a:t>الاشعاع :  </a:t>
            </a:r>
            <a:r>
              <a:rPr lang="ar-IQ" dirty="0"/>
              <a:t>انتقال الافكاروالمخترعات </a:t>
            </a:r>
            <a:r>
              <a:rPr lang="ar-IQ" dirty="0" smtClean="0"/>
              <a:t>.</a:t>
            </a:r>
            <a:endParaRPr lang="en-US" dirty="0"/>
          </a:p>
        </p:txBody>
      </p:sp>
    </p:spTree>
    <p:extLst>
      <p:ext uri="{BB962C8B-B14F-4D97-AF65-F5344CB8AC3E}">
        <p14:creationId xmlns:p14="http://schemas.microsoft.com/office/powerpoint/2010/main" val="33529949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rtl="1"/>
            <a:r>
              <a:rPr lang="ar-IQ" b="1" dirty="0"/>
              <a:t>حجم التفاعل المكاني والاتصال </a:t>
            </a:r>
            <a:endParaRPr lang="en-US" b="1" dirty="0"/>
          </a:p>
          <a:p>
            <a:pPr algn="just" rtl="1"/>
            <a:r>
              <a:rPr lang="ar-IQ" dirty="0"/>
              <a:t>هناك علاقة بين حجم التفاعل والاتصال وهو مقترن بمستوى التحضربين المدن او الدول وهو يتاثر بمستوى التطور التقني وزيادة عدد السكان ومستوى النشاط الاقتصادي</a:t>
            </a:r>
            <a:endParaRPr lang="en-US" dirty="0"/>
          </a:p>
          <a:p>
            <a:pPr lvl="0" algn="just" rtl="1"/>
            <a:r>
              <a:rPr lang="ar-IQ" b="1" dirty="0"/>
              <a:t>اهمية التفاعل المكاني </a:t>
            </a:r>
            <a:endParaRPr lang="en-US" b="1" dirty="0"/>
          </a:p>
          <a:p>
            <a:pPr marL="457200" lvl="0" indent="-457200" algn="just" rtl="1">
              <a:buFont typeface="+mj-lt"/>
              <a:buAutoNum type="arabicPeriod"/>
            </a:pPr>
            <a:r>
              <a:rPr lang="ar-IQ" dirty="0"/>
              <a:t>وظيفة تكميلية </a:t>
            </a:r>
            <a:r>
              <a:rPr lang="ar-IQ" dirty="0" smtClean="0"/>
              <a:t>: هو </a:t>
            </a:r>
            <a:r>
              <a:rPr lang="ar-IQ" dirty="0"/>
              <a:t>تبادل السلع والخدمات في مدينتين كل منهما يحتاج الاخرفي سلع معينة يفتقد اليها ويدخل من ضمنها الايدي العاملة </a:t>
            </a:r>
            <a:endParaRPr lang="en-US" dirty="0"/>
          </a:p>
          <a:p>
            <a:pPr marL="457200" lvl="0" indent="-457200" algn="just" rtl="1">
              <a:buFont typeface="+mj-lt"/>
              <a:buAutoNum type="arabicPeriod"/>
            </a:pPr>
            <a:r>
              <a:rPr lang="ar-IQ" dirty="0"/>
              <a:t> التباين والاختلاف بين المدن أي تقسيم العمل ميدانيا</a:t>
            </a:r>
            <a:endParaRPr lang="en-US" dirty="0"/>
          </a:p>
          <a:p>
            <a:pPr marL="457200" lvl="0" indent="-457200" algn="just" rtl="1">
              <a:buFont typeface="+mj-lt"/>
              <a:buAutoNum type="arabicPeriod"/>
            </a:pPr>
            <a:r>
              <a:rPr lang="ar-IQ" dirty="0"/>
              <a:t> وسيلة للتنظيم المكاني</a:t>
            </a:r>
            <a:endParaRPr lang="en-US" dirty="0"/>
          </a:p>
          <a:p>
            <a:pPr algn="just" rtl="1"/>
            <a:endParaRPr lang="en-US" dirty="0"/>
          </a:p>
        </p:txBody>
      </p:sp>
    </p:spTree>
    <p:extLst>
      <p:ext uri="{BB962C8B-B14F-4D97-AF65-F5344CB8AC3E}">
        <p14:creationId xmlns:p14="http://schemas.microsoft.com/office/powerpoint/2010/main" val="15388511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gn="r" rtl="1">
              <a:buFont typeface="+mj-lt"/>
              <a:buAutoNum type="arabicPeriod"/>
            </a:pPr>
            <a:r>
              <a:rPr lang="ar-IQ" dirty="0"/>
              <a:t>مواقع المدن في شبكة المواصلات والاتصالات</a:t>
            </a:r>
            <a:endParaRPr lang="en-US" dirty="0"/>
          </a:p>
          <a:p>
            <a:pPr marL="457200" lvl="0" indent="-457200" algn="r" rtl="1">
              <a:buFont typeface="+mj-lt"/>
              <a:buAutoNum type="arabicPeriod"/>
            </a:pPr>
            <a:r>
              <a:rPr lang="ar-IQ" dirty="0"/>
              <a:t> التكامل بين المدن</a:t>
            </a:r>
            <a:endParaRPr lang="en-US" dirty="0"/>
          </a:p>
          <a:p>
            <a:pPr marL="457200" lvl="0" indent="-457200" algn="r" rtl="1">
              <a:buFont typeface="+mj-lt"/>
              <a:buAutoNum type="arabicPeriod"/>
            </a:pPr>
            <a:r>
              <a:rPr lang="ar-IQ" dirty="0"/>
              <a:t> ادراك الفردبمستوى الجاذبية الاجتماعية والاقتصادية وبيئة المدينة </a:t>
            </a:r>
            <a:endParaRPr lang="en-US" dirty="0"/>
          </a:p>
          <a:p>
            <a:pPr marL="457200" lvl="0" indent="-457200" algn="r" rtl="1">
              <a:buFont typeface="+mj-lt"/>
              <a:buAutoNum type="arabicPeriod"/>
            </a:pPr>
            <a:r>
              <a:rPr lang="ar-IQ" dirty="0"/>
              <a:t> توافر مواقع فرص العمل </a:t>
            </a:r>
            <a:endParaRPr lang="en-US" dirty="0"/>
          </a:p>
          <a:p>
            <a:pPr marL="457200" lvl="0" indent="-457200" algn="r" rtl="1">
              <a:buFont typeface="+mj-lt"/>
              <a:buAutoNum type="arabicPeriod"/>
            </a:pPr>
            <a:r>
              <a:rPr lang="en-US" dirty="0"/>
              <a:t> </a:t>
            </a:r>
            <a:r>
              <a:rPr lang="ar-IQ" dirty="0"/>
              <a:t>بالاضافة الى ذلك فانه يتاثربعوامل فرعية اخرى</a:t>
            </a:r>
            <a:endParaRPr lang="en-US" dirty="0"/>
          </a:p>
          <a:p>
            <a:pPr lvl="0" algn="r" rtl="1">
              <a:buFont typeface="Wingdings" panose="05000000000000000000" pitchFamily="2" charset="2"/>
              <a:buChar char="§"/>
            </a:pPr>
            <a:r>
              <a:rPr lang="ar-IQ" dirty="0"/>
              <a:t>حجم السكان والوظائف في المدن</a:t>
            </a:r>
            <a:endParaRPr lang="en-US" dirty="0"/>
          </a:p>
          <a:p>
            <a:pPr lvl="0" algn="r" rtl="1">
              <a:buFont typeface="Wingdings" panose="05000000000000000000" pitchFamily="2" charset="2"/>
              <a:buChar char="§"/>
            </a:pPr>
            <a:r>
              <a:rPr lang="ar-IQ" dirty="0"/>
              <a:t>التنوع الاجتماعي والاقتصادي في المدن</a:t>
            </a:r>
            <a:endParaRPr lang="en-US" dirty="0"/>
          </a:p>
          <a:p>
            <a:pPr lvl="0" algn="r" rtl="1">
              <a:buFont typeface="Wingdings" panose="05000000000000000000" pitchFamily="2" charset="2"/>
              <a:buChar char="§"/>
            </a:pPr>
            <a:r>
              <a:rPr lang="ar-IQ" dirty="0"/>
              <a:t>المسافة الفاصلة بين المدن</a:t>
            </a:r>
            <a:endParaRPr lang="en-US" dirty="0"/>
          </a:p>
          <a:p>
            <a:pPr algn="r" rtl="1"/>
            <a:endParaRPr lang="en-US" dirty="0"/>
          </a:p>
        </p:txBody>
      </p:sp>
      <p:sp>
        <p:nvSpPr>
          <p:cNvPr id="3" name="Title 2"/>
          <p:cNvSpPr>
            <a:spLocks noGrp="1"/>
          </p:cNvSpPr>
          <p:nvPr>
            <p:ph type="title"/>
          </p:nvPr>
        </p:nvSpPr>
        <p:spPr/>
        <p:txBody>
          <a:bodyPr/>
          <a:lstStyle/>
          <a:p>
            <a:r>
              <a:rPr lang="ar-IQ" sz="4000" dirty="0"/>
              <a:t>العوامل المؤثرة في الحركة والتفاعل المكاني </a:t>
            </a:r>
            <a:endParaRPr lang="en-US" sz="4000" dirty="0"/>
          </a:p>
        </p:txBody>
      </p:sp>
    </p:spTree>
    <p:extLst>
      <p:ext uri="{BB962C8B-B14F-4D97-AF65-F5344CB8AC3E}">
        <p14:creationId xmlns:p14="http://schemas.microsoft.com/office/powerpoint/2010/main" val="33413687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438400"/>
            <a:ext cx="7745505" cy="3687762"/>
          </a:xfrm>
        </p:spPr>
        <p:txBody>
          <a:bodyPr/>
          <a:lstStyle/>
          <a:p>
            <a:pPr algn="just" rtl="1"/>
            <a:r>
              <a:rPr lang="ar-IQ" dirty="0"/>
              <a:t>تختلف المواد المنقولة وبخاصة التي تتطلب حركة مادية في درجة </a:t>
            </a:r>
            <a:r>
              <a:rPr lang="ar-IQ" dirty="0" smtClean="0"/>
              <a:t>حساسيتها للمسافة </a:t>
            </a:r>
            <a:r>
              <a:rPr lang="ar-IQ" dirty="0"/>
              <a:t>التي تنقل بها </a:t>
            </a:r>
            <a:r>
              <a:rPr lang="ar-IQ" dirty="0" smtClean="0"/>
              <a:t>:</a:t>
            </a:r>
          </a:p>
          <a:p>
            <a:pPr marL="0" indent="0" algn="just" rtl="1">
              <a:buNone/>
            </a:pPr>
            <a:endParaRPr lang="en-US" dirty="0"/>
          </a:p>
          <a:p>
            <a:pPr marL="457200" lvl="0" indent="-457200" algn="just" rtl="1">
              <a:buFont typeface="+mj-lt"/>
              <a:buAutoNum type="arabicPeriod"/>
            </a:pPr>
            <a:r>
              <a:rPr lang="ar-IQ" dirty="0"/>
              <a:t>حركة السكان تعتمد على المسافة التي يقطعونها وعلى مدة تكرار الرحلة </a:t>
            </a:r>
            <a:endParaRPr lang="en-US" dirty="0"/>
          </a:p>
          <a:p>
            <a:pPr marL="457200" lvl="0" indent="-457200" algn="just" rtl="1">
              <a:buFont typeface="+mj-lt"/>
              <a:buAutoNum type="arabicPeriod"/>
            </a:pPr>
            <a:r>
              <a:rPr lang="ar-IQ" dirty="0"/>
              <a:t>حركة السلع والبضائع والتي تعني كلفة النقل الى مراكز الشحن والاستهلاك </a:t>
            </a:r>
            <a:endParaRPr lang="en-US" dirty="0"/>
          </a:p>
          <a:p>
            <a:pPr marL="457200" lvl="0" indent="-457200" algn="just" rtl="1">
              <a:buFont typeface="+mj-lt"/>
              <a:buAutoNum type="arabicPeriod"/>
            </a:pPr>
            <a:r>
              <a:rPr lang="ar-IQ" dirty="0"/>
              <a:t>رغبة السكان بالحصول على جميع السلع والخدمات في موقع واحد </a:t>
            </a:r>
            <a:endParaRPr lang="en-US" dirty="0"/>
          </a:p>
          <a:p>
            <a:pPr algn="just" rtl="1"/>
            <a:endParaRPr lang="en-US" dirty="0"/>
          </a:p>
        </p:txBody>
      </p:sp>
      <p:sp>
        <p:nvSpPr>
          <p:cNvPr id="3" name="Title 2"/>
          <p:cNvSpPr>
            <a:spLocks noGrp="1"/>
          </p:cNvSpPr>
          <p:nvPr>
            <p:ph type="title"/>
          </p:nvPr>
        </p:nvSpPr>
        <p:spPr/>
        <p:txBody>
          <a:bodyPr/>
          <a:lstStyle/>
          <a:p>
            <a:pPr lvl="0"/>
            <a:r>
              <a:rPr lang="ar-IQ" sz="4800" dirty="0"/>
              <a:t>حساسية المادة المنقولة للمسافة </a:t>
            </a:r>
            <a:endParaRPr lang="en-US" sz="4800" dirty="0"/>
          </a:p>
        </p:txBody>
      </p:sp>
    </p:spTree>
    <p:extLst>
      <p:ext uri="{BB962C8B-B14F-4D97-AF65-F5344CB8AC3E}">
        <p14:creationId xmlns:p14="http://schemas.microsoft.com/office/powerpoint/2010/main" val="313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599"/>
            <a:ext cx="8139953" cy="4495801"/>
          </a:xfrm>
        </p:spPr>
        <p:txBody>
          <a:bodyPr>
            <a:normAutofit fontScale="92500" lnSpcReduction="10000"/>
          </a:bodyPr>
          <a:lstStyle/>
          <a:p>
            <a:pPr algn="r" rtl="1"/>
            <a:r>
              <a:rPr lang="ar-IQ" dirty="0"/>
              <a:t>سادسا :- التصنيف الوظيفي </a:t>
            </a:r>
            <a:endParaRPr lang="en-US" dirty="0"/>
          </a:p>
          <a:p>
            <a:pPr algn="r" rtl="1"/>
            <a:r>
              <a:rPr lang="ar-IQ" dirty="0" smtClean="0"/>
              <a:t> </a:t>
            </a:r>
            <a:r>
              <a:rPr lang="ar-IQ" dirty="0"/>
              <a:t>( تصنف المدن على اساس الوظيفة الرئيسة التي تمارسها ) وهناك عدة </a:t>
            </a:r>
            <a:r>
              <a:rPr lang="ar-IQ" dirty="0" smtClean="0"/>
              <a:t>طرق للتصنيف </a:t>
            </a:r>
            <a:endParaRPr lang="en-US" dirty="0"/>
          </a:p>
          <a:p>
            <a:pPr marL="457200" lvl="0" indent="-457200" algn="r" rtl="1">
              <a:buFont typeface="+mj-lt"/>
              <a:buAutoNum type="arabicPeriod"/>
            </a:pPr>
            <a:r>
              <a:rPr lang="ar-IQ" dirty="0"/>
              <a:t> طريقة جانسي هرس </a:t>
            </a:r>
            <a:endParaRPr lang="en-US" dirty="0"/>
          </a:p>
          <a:p>
            <a:pPr marL="457200" lvl="0" indent="-457200" algn="r" rtl="1">
              <a:buFont typeface="+mj-lt"/>
              <a:buAutoNum type="arabicPeriod"/>
            </a:pPr>
            <a:r>
              <a:rPr lang="ar-IQ" dirty="0"/>
              <a:t> طريقتا اولسن وجونز </a:t>
            </a:r>
            <a:endParaRPr lang="en-US" dirty="0"/>
          </a:p>
          <a:p>
            <a:pPr marL="457200" lvl="0" indent="-457200" algn="r" rtl="1">
              <a:buFont typeface="+mj-lt"/>
              <a:buAutoNum type="arabicPeriod"/>
            </a:pPr>
            <a:r>
              <a:rPr lang="ar-IQ" dirty="0"/>
              <a:t> طريقة هواردنيلسون </a:t>
            </a:r>
            <a:endParaRPr lang="en-US" dirty="0"/>
          </a:p>
          <a:p>
            <a:pPr marL="457200" lvl="0" indent="-457200" algn="r" rtl="1">
              <a:buFont typeface="+mj-lt"/>
              <a:buAutoNum type="arabicPeriod"/>
            </a:pPr>
            <a:r>
              <a:rPr lang="ar-IQ" dirty="0"/>
              <a:t>طرق تعتمد على الفعاليات الوظيفية والعلاقات الحضرية في المدينة .</a:t>
            </a:r>
            <a:endParaRPr lang="en-US" dirty="0"/>
          </a:p>
          <a:p>
            <a:pPr algn="r" rtl="1"/>
            <a:r>
              <a:rPr lang="ar-IQ" dirty="0"/>
              <a:t>ووظائف المدن هي </a:t>
            </a:r>
            <a:r>
              <a:rPr lang="ar-IQ" dirty="0" smtClean="0"/>
              <a:t>:-</a:t>
            </a:r>
            <a:endParaRPr lang="en-US" dirty="0"/>
          </a:p>
          <a:p>
            <a:pPr marL="457200" lvl="0" indent="-457200" algn="r" rtl="1">
              <a:buFont typeface="+mj-lt"/>
              <a:buAutoNum type="arabicPeriod"/>
            </a:pPr>
            <a:r>
              <a:rPr lang="ar-IQ" dirty="0"/>
              <a:t>الحربية  </a:t>
            </a:r>
          </a:p>
          <a:p>
            <a:pPr marL="457200" lvl="0" indent="-457200" algn="r" rtl="1">
              <a:buFont typeface="+mj-lt"/>
              <a:buAutoNum type="arabicPeriod"/>
            </a:pPr>
            <a:r>
              <a:rPr lang="ar-IQ" dirty="0" smtClean="0"/>
              <a:t>التجارية  </a:t>
            </a:r>
          </a:p>
          <a:p>
            <a:pPr marL="457200" lvl="0" indent="-457200" algn="r" rtl="1">
              <a:buFont typeface="+mj-lt"/>
              <a:buAutoNum type="arabicPeriod"/>
            </a:pPr>
            <a:r>
              <a:rPr lang="ar-IQ" dirty="0" smtClean="0"/>
              <a:t> </a:t>
            </a:r>
            <a:r>
              <a:rPr lang="ar-IQ" dirty="0"/>
              <a:t>الصناعية </a:t>
            </a:r>
            <a:endParaRPr lang="en-US" dirty="0"/>
          </a:p>
          <a:p>
            <a:pPr marL="457200" indent="-457200" algn="r" rtl="1">
              <a:buFont typeface="+mj-lt"/>
              <a:buAutoNum type="arabicPeriod"/>
            </a:pPr>
            <a:r>
              <a:rPr lang="ar-IQ" dirty="0" smtClean="0"/>
              <a:t> </a:t>
            </a:r>
            <a:r>
              <a:rPr lang="ar-IQ" dirty="0"/>
              <a:t>الترفيهية والصحية </a:t>
            </a:r>
            <a:endParaRPr lang="ar-IQ" dirty="0" smtClean="0"/>
          </a:p>
          <a:p>
            <a:pPr marL="457200" indent="-457200" algn="r" rtl="1">
              <a:buFont typeface="+mj-lt"/>
              <a:buAutoNum type="arabicPeriod"/>
            </a:pPr>
            <a:r>
              <a:rPr lang="ar-IQ" dirty="0" smtClean="0"/>
              <a:t>  </a:t>
            </a:r>
            <a:r>
              <a:rPr lang="ar-IQ" dirty="0"/>
              <a:t>الدينية</a:t>
            </a:r>
            <a:endParaRPr lang="en-US" dirty="0"/>
          </a:p>
          <a:p>
            <a:pPr algn="r" rtl="1"/>
            <a:endParaRPr lang="en-US" dirty="0"/>
          </a:p>
        </p:txBody>
      </p:sp>
    </p:spTree>
    <p:extLst>
      <p:ext uri="{BB962C8B-B14F-4D97-AF65-F5344CB8AC3E}">
        <p14:creationId xmlns:p14="http://schemas.microsoft.com/office/powerpoint/2010/main" val="105400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rtl="1">
              <a:buNone/>
            </a:pPr>
            <a:endParaRPr lang="ar-IQ" sz="3200" dirty="0" smtClean="0">
              <a:solidFill>
                <a:schemeClr val="accent2">
                  <a:lumMod val="75000"/>
                </a:schemeClr>
              </a:solidFill>
            </a:endParaRPr>
          </a:p>
          <a:p>
            <a:pPr marL="0" indent="0" algn="ctr" rtl="1">
              <a:buNone/>
            </a:pPr>
            <a:endParaRPr lang="ar-IQ" sz="3200" dirty="0">
              <a:solidFill>
                <a:schemeClr val="accent2">
                  <a:lumMod val="75000"/>
                </a:schemeClr>
              </a:solidFill>
            </a:endParaRPr>
          </a:p>
          <a:p>
            <a:pPr marL="0" indent="0" algn="ctr" rtl="1">
              <a:buNone/>
            </a:pPr>
            <a:r>
              <a:rPr lang="ar-IQ" sz="3200" b="1" dirty="0">
                <a:solidFill>
                  <a:schemeClr val="accent2">
                    <a:lumMod val="75000"/>
                  </a:schemeClr>
                </a:solidFill>
              </a:rPr>
              <a:t>التركيب الداخلي للمدن والنظريات الخاصة به </a:t>
            </a:r>
            <a:endParaRPr lang="en-US" sz="3200" dirty="0">
              <a:solidFill>
                <a:schemeClr val="accent2">
                  <a:lumMod val="75000"/>
                </a:schemeClr>
              </a:solidFill>
            </a:endParaRPr>
          </a:p>
          <a:p>
            <a:pPr marL="0" indent="0" algn="ctr" rtl="1">
              <a:buNone/>
            </a:pPr>
            <a:endParaRPr lang="en-US" sz="3200" dirty="0">
              <a:solidFill>
                <a:schemeClr val="accent2">
                  <a:lumMod val="75000"/>
                </a:schemeClr>
              </a:solidFill>
            </a:endParaRPr>
          </a:p>
        </p:txBody>
      </p:sp>
    </p:spTree>
    <p:extLst>
      <p:ext uri="{BB962C8B-B14F-4D97-AF65-F5344CB8AC3E}">
        <p14:creationId xmlns:p14="http://schemas.microsoft.com/office/powerpoint/2010/main" val="2577127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 قبل الحديث عن نظريات التركيب الداخلي للمدن لابد من الاشارة الضوابط والعوامل التي تؤثر في التركيب وهي :- </a:t>
            </a:r>
            <a:endParaRPr lang="ar-IQ" dirty="0" smtClean="0"/>
          </a:p>
          <a:p>
            <a:pPr algn="r" rtl="1"/>
            <a:r>
              <a:rPr lang="ar-IQ" b="1" dirty="0"/>
              <a:t>اولا / ضوابط التركيب الداخلي للمدن </a:t>
            </a:r>
            <a:endParaRPr lang="en-US" b="1" dirty="0"/>
          </a:p>
          <a:p>
            <a:pPr marL="457200" lvl="0" indent="-457200" algn="r" rtl="1">
              <a:buFont typeface="+mj-lt"/>
              <a:buAutoNum type="arabicPeriod"/>
            </a:pPr>
            <a:r>
              <a:rPr lang="ar-IQ" dirty="0"/>
              <a:t>القوى المركزية </a:t>
            </a:r>
            <a:endParaRPr lang="en-US" dirty="0"/>
          </a:p>
          <a:p>
            <a:pPr marL="457200" lvl="0" indent="-457200" algn="r" rtl="1">
              <a:buFont typeface="+mj-lt"/>
              <a:buAutoNum type="arabicPeriod"/>
            </a:pPr>
            <a:r>
              <a:rPr lang="ar-IQ" dirty="0"/>
              <a:t> القوى اللامركزية </a:t>
            </a:r>
            <a:r>
              <a:rPr lang="ar-IQ" dirty="0" smtClean="0"/>
              <a:t>( </a:t>
            </a:r>
            <a:r>
              <a:rPr lang="ar-IQ" dirty="0"/>
              <a:t>التحدث عن محاسن ومساوىء المنطقة التجارية المركزية والمنطقتين الوسطى والخارجية للمدن </a:t>
            </a:r>
            <a:r>
              <a:rPr lang="ar-IQ" dirty="0" smtClean="0"/>
              <a:t>) .</a:t>
            </a:r>
          </a:p>
          <a:p>
            <a:pPr marL="0" lvl="0" indent="0" algn="r" rtl="1">
              <a:buNone/>
            </a:pPr>
            <a:endParaRPr lang="en-US" dirty="0"/>
          </a:p>
          <a:p>
            <a:pPr algn="r" rtl="1"/>
            <a:endParaRPr lang="en-US" dirty="0"/>
          </a:p>
        </p:txBody>
      </p:sp>
    </p:spTree>
    <p:extLst>
      <p:ext uri="{BB962C8B-B14F-4D97-AF65-F5344CB8AC3E}">
        <p14:creationId xmlns:p14="http://schemas.microsoft.com/office/powerpoint/2010/main" val="627453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3600"/>
            <a:ext cx="7745505" cy="4190999"/>
          </a:xfrm>
        </p:spPr>
        <p:txBody>
          <a:bodyPr>
            <a:normAutofit fontScale="92500" lnSpcReduction="10000"/>
          </a:bodyPr>
          <a:lstStyle/>
          <a:p>
            <a:pPr algn="r" rtl="1"/>
            <a:r>
              <a:rPr lang="ar-IQ" b="1" dirty="0"/>
              <a:t>ثانيا / العوامل المؤثرة في التركيب الداخلي للمدن</a:t>
            </a:r>
            <a:endParaRPr lang="en-US" b="1" dirty="0"/>
          </a:p>
          <a:p>
            <a:pPr marL="457200" lvl="0" indent="-457200" algn="r" rtl="1">
              <a:buFont typeface="+mj-lt"/>
              <a:buAutoNum type="arabicPeriod"/>
            </a:pPr>
            <a:r>
              <a:rPr lang="ar-IQ" dirty="0"/>
              <a:t> العوامل الاقتصادية ( العرض والطلب على الارض )</a:t>
            </a:r>
            <a:endParaRPr lang="en-US" dirty="0"/>
          </a:p>
          <a:p>
            <a:pPr marL="457200" lvl="0" indent="-457200" algn="r" rtl="1">
              <a:buFont typeface="+mj-lt"/>
              <a:buAutoNum type="arabicPeriod"/>
            </a:pPr>
            <a:r>
              <a:rPr lang="ar-IQ" dirty="0"/>
              <a:t> العوامل الاجتماعية وتشمل :- </a:t>
            </a:r>
            <a:endParaRPr lang="ar-IQ" dirty="0" smtClean="0"/>
          </a:p>
          <a:p>
            <a:pPr algn="r" rtl="1">
              <a:buFont typeface="Courier New" panose="02070309020205020404" pitchFamily="49" charset="0"/>
              <a:buChar char="o"/>
            </a:pPr>
            <a:r>
              <a:rPr lang="ar-IQ" dirty="0"/>
              <a:t>التسلط والتدرج والتمييز الوظيفي والطبقي </a:t>
            </a:r>
            <a:endParaRPr lang="en-US" dirty="0"/>
          </a:p>
          <a:p>
            <a:pPr algn="r" rtl="1">
              <a:buFont typeface="Courier New" panose="02070309020205020404" pitchFamily="49" charset="0"/>
              <a:buChar char="o"/>
            </a:pPr>
            <a:r>
              <a:rPr lang="ar-IQ" dirty="0"/>
              <a:t>التركز والتشتت</a:t>
            </a:r>
            <a:endParaRPr lang="en-US" dirty="0"/>
          </a:p>
          <a:p>
            <a:pPr algn="r" rtl="1">
              <a:buFont typeface="Courier New" panose="02070309020205020404" pitchFamily="49" charset="0"/>
              <a:buChar char="o"/>
            </a:pPr>
            <a:r>
              <a:rPr lang="ar-IQ" dirty="0"/>
              <a:t>التحدي والتراجع</a:t>
            </a:r>
            <a:endParaRPr lang="en-US" dirty="0"/>
          </a:p>
          <a:p>
            <a:pPr algn="r" rtl="1">
              <a:buFont typeface="Courier New" panose="02070309020205020404" pitchFamily="49" charset="0"/>
              <a:buChar char="o"/>
            </a:pPr>
            <a:r>
              <a:rPr lang="ar-IQ" dirty="0"/>
              <a:t>السلوك الفردي والجماعي في الاستعمال</a:t>
            </a:r>
            <a:endParaRPr lang="en-US" dirty="0"/>
          </a:p>
          <a:p>
            <a:pPr marL="0" lvl="0" indent="0" algn="r" rtl="1">
              <a:buNone/>
            </a:pPr>
            <a:r>
              <a:rPr lang="ar-IQ" sz="2600" dirty="0">
                <a:solidFill>
                  <a:schemeClr val="accent1"/>
                </a:solidFill>
              </a:rPr>
              <a:t>3. </a:t>
            </a:r>
            <a:r>
              <a:rPr lang="ar-IQ" sz="2600" dirty="0" smtClean="0">
                <a:solidFill>
                  <a:schemeClr val="accent1"/>
                </a:solidFill>
              </a:rPr>
              <a:t>   </a:t>
            </a:r>
            <a:r>
              <a:rPr lang="ar-IQ" dirty="0" smtClean="0"/>
              <a:t>العوامل </a:t>
            </a:r>
            <a:r>
              <a:rPr lang="ar-IQ" dirty="0"/>
              <a:t>المتعلقة بالمصلحة العامة وتشمل :- </a:t>
            </a:r>
            <a:endParaRPr lang="en-US" dirty="0"/>
          </a:p>
          <a:p>
            <a:pPr algn="r" rtl="1">
              <a:buFont typeface="Courier New" panose="02070309020205020404" pitchFamily="49" charset="0"/>
              <a:buChar char="o"/>
            </a:pPr>
            <a:r>
              <a:rPr lang="ar-IQ" dirty="0"/>
              <a:t>الصحة والسلامة</a:t>
            </a:r>
            <a:endParaRPr lang="en-US" dirty="0"/>
          </a:p>
          <a:p>
            <a:pPr algn="r" rtl="1">
              <a:buFont typeface="Courier New" panose="02070309020205020404" pitchFamily="49" charset="0"/>
              <a:buChar char="o"/>
            </a:pPr>
            <a:r>
              <a:rPr lang="ar-IQ" dirty="0"/>
              <a:t>سهولة التنقل </a:t>
            </a:r>
            <a:endParaRPr lang="en-US" dirty="0"/>
          </a:p>
          <a:p>
            <a:pPr algn="r" rtl="1">
              <a:buFont typeface="Courier New" panose="02070309020205020404" pitchFamily="49" charset="0"/>
              <a:buChar char="o"/>
            </a:pPr>
            <a:r>
              <a:rPr lang="ar-IQ" dirty="0"/>
              <a:t>مظهر المدينة وبيئتها</a:t>
            </a:r>
            <a:endParaRPr lang="en-US" dirty="0"/>
          </a:p>
          <a:p>
            <a:pPr marL="0" indent="0" algn="r" rtl="1">
              <a:buNone/>
            </a:pPr>
            <a:endParaRPr lang="en-US" dirty="0"/>
          </a:p>
        </p:txBody>
      </p:sp>
    </p:spTree>
    <p:extLst>
      <p:ext uri="{BB962C8B-B14F-4D97-AF65-F5344CB8AC3E}">
        <p14:creationId xmlns:p14="http://schemas.microsoft.com/office/powerpoint/2010/main" val="14770314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405</TotalTime>
  <Words>3068</Words>
  <Application>Microsoft Office PowerPoint</Application>
  <PresentationFormat>On-screen Show (4:3)</PresentationFormat>
  <Paragraphs>395</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Hardcover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نظريات التركيب الداخلي للمدن</vt:lpstr>
      <vt:lpstr>الانتقادات التي وجهت للنظرية </vt:lpstr>
      <vt:lpstr>نظرية القطاعات </vt:lpstr>
      <vt:lpstr>PowerPoint Presentation</vt:lpstr>
      <vt:lpstr>الانتقادات التي وجهت الى هذه النظرية </vt:lpstr>
      <vt:lpstr>نظرية النوى المتعددة</vt:lpstr>
      <vt:lpstr>العوامل المؤثرة في ظهور النوى المتعدد</vt:lpstr>
      <vt:lpstr>أستعمالات الارض الحضرية </vt:lpstr>
      <vt:lpstr>مميزات الاستعمال السكني </vt:lpstr>
      <vt:lpstr>الانماط السكنية في المدن </vt:lpstr>
      <vt:lpstr>PowerPoint Presentation</vt:lpstr>
      <vt:lpstr>العوامل التي تتحكم باختيار موقع الوحدة السكنية </vt:lpstr>
      <vt:lpstr>PowerPoint Presentation</vt:lpstr>
      <vt:lpstr>أزمة السكن وسبل معالجتها</vt:lpstr>
      <vt:lpstr>PowerPoint Presentation</vt:lpstr>
      <vt:lpstr>السكن العشوائي </vt:lpstr>
      <vt:lpstr>PowerPoint Presentation</vt:lpstr>
      <vt:lpstr>PowerPoint Presentation</vt:lpstr>
      <vt:lpstr>PowerPoint Presentation</vt:lpstr>
      <vt:lpstr>PowerPoint Presentation</vt:lpstr>
      <vt:lpstr>PowerPoint Presentation</vt:lpstr>
      <vt:lpstr>انماط استعمالات الارض الصناعية </vt:lpstr>
      <vt:lpstr>PowerPoint Presentation</vt:lpstr>
      <vt:lpstr>PowerPoint Presentation</vt:lpstr>
      <vt:lpstr>PowerPoint Presentation</vt:lpstr>
      <vt:lpstr>PowerPoint Presentation</vt:lpstr>
      <vt:lpstr>PowerPoint Presentation</vt:lpstr>
      <vt:lpstr>الخدمات الدينية </vt:lpstr>
      <vt:lpstr>خدمات النقل الحضري </vt:lpstr>
      <vt:lpstr>أهم المشاكل التي تواجه النقل الحضري </vt:lpstr>
      <vt:lpstr>اهمية النقل الحضري في حياة السكان </vt:lpstr>
      <vt:lpstr>PowerPoint Presentation</vt:lpstr>
      <vt:lpstr>PowerPoint Presentation</vt:lpstr>
      <vt:lpstr>تفسيرات توزيع السكان داخل المدن </vt:lpstr>
      <vt:lpstr>اثر المواصلات في توزيع الكثافات </vt:lpstr>
      <vt:lpstr>PowerPoint Presentation</vt:lpstr>
      <vt:lpstr>مواقع المدن ومفهوم النظام الحضري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العوامل المؤثرة في الحركة والتفاعل المكاني </vt:lpstr>
      <vt:lpstr>حساسية المادة المنقولة للمسافة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mohameed</dc:creator>
  <cp:lastModifiedBy>mohameed</cp:lastModifiedBy>
  <cp:revision>20</cp:revision>
  <dcterms:created xsi:type="dcterms:W3CDTF">2006-08-16T00:00:00Z</dcterms:created>
  <dcterms:modified xsi:type="dcterms:W3CDTF">2020-01-03T21:11:04Z</dcterms:modified>
</cp:coreProperties>
</file>